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4" r:id="rId3"/>
    <p:sldId id="294" r:id="rId4"/>
    <p:sldId id="258" r:id="rId5"/>
    <p:sldId id="260" r:id="rId6"/>
    <p:sldId id="261" r:id="rId7"/>
    <p:sldId id="262" r:id="rId8"/>
    <p:sldId id="283" r:id="rId9"/>
    <p:sldId id="263" r:id="rId10"/>
    <p:sldId id="270" r:id="rId11"/>
    <p:sldId id="264" r:id="rId12"/>
    <p:sldId id="266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80" r:id="rId22"/>
    <p:sldId id="279" r:id="rId23"/>
    <p:sldId id="278" r:id="rId24"/>
    <p:sldId id="281" r:id="rId25"/>
    <p:sldId id="282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8462C-9DFA-4EB2-AB87-0454B5F12E47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542F93-B81E-4059-A0B9-DCE7EFB87D6A}">
      <dgm:prSet/>
      <dgm:spPr/>
      <dgm:t>
        <a:bodyPr/>
        <a:lstStyle/>
        <a:p>
          <a:r>
            <a:rPr lang="es-CO"/>
            <a:t>fact_planet_raw (1 fila por planeta)</a:t>
          </a:r>
          <a:endParaRPr lang="en-US"/>
        </a:p>
      </dgm:t>
    </dgm:pt>
    <dgm:pt modelId="{0F5421E6-E054-4705-8EDE-76A603F157FF}" type="parTrans" cxnId="{3604EBF2-B2C1-4715-9A1B-F87319972CCD}">
      <dgm:prSet/>
      <dgm:spPr/>
      <dgm:t>
        <a:bodyPr/>
        <a:lstStyle/>
        <a:p>
          <a:endParaRPr lang="en-US"/>
        </a:p>
      </dgm:t>
    </dgm:pt>
    <dgm:pt modelId="{AC9F2D5A-F3B7-4C71-AD3C-DC66CF951A8A}" type="sibTrans" cxnId="{3604EBF2-B2C1-4715-9A1B-F87319972CCD}">
      <dgm:prSet/>
      <dgm:spPr/>
      <dgm:t>
        <a:bodyPr/>
        <a:lstStyle/>
        <a:p>
          <a:endParaRPr lang="en-US"/>
        </a:p>
      </dgm:t>
    </dgm:pt>
    <dgm:pt modelId="{72D76673-2E6E-4887-9DB5-B8E4B1D97779}">
      <dgm:prSet/>
      <dgm:spPr/>
      <dgm:t>
        <a:bodyPr/>
        <a:lstStyle/>
        <a:p>
          <a:r>
            <a:rPr lang="es-CO"/>
            <a:t>dim_host (1 fila por hostname)</a:t>
          </a:r>
          <a:endParaRPr lang="en-US"/>
        </a:p>
      </dgm:t>
    </dgm:pt>
    <dgm:pt modelId="{913168F1-0225-4FF3-86F0-E2B3B522F5DE}" type="parTrans" cxnId="{C003DCB3-E578-4CEF-ABA2-3AAED45E00FC}">
      <dgm:prSet/>
      <dgm:spPr/>
      <dgm:t>
        <a:bodyPr/>
        <a:lstStyle/>
        <a:p>
          <a:endParaRPr lang="en-US"/>
        </a:p>
      </dgm:t>
    </dgm:pt>
    <dgm:pt modelId="{F378EB31-1A21-4299-983A-1622D7989D7D}" type="sibTrans" cxnId="{C003DCB3-E578-4CEF-ABA2-3AAED45E00FC}">
      <dgm:prSet/>
      <dgm:spPr/>
      <dgm:t>
        <a:bodyPr/>
        <a:lstStyle/>
        <a:p>
          <a:endParaRPr lang="en-US"/>
        </a:p>
      </dgm:t>
    </dgm:pt>
    <dgm:pt modelId="{D3D2FCB2-8BB7-46C4-99AC-734DF3C1BF5D}">
      <dgm:prSet/>
      <dgm:spPr/>
      <dgm:t>
        <a:bodyPr/>
        <a:lstStyle/>
        <a:p>
          <a:r>
            <a:rPr lang="es-CO"/>
            <a:t>dim_discovery (1 fila por (método, año) — ojo con duplicados)</a:t>
          </a:r>
          <a:br>
            <a:rPr lang="es-CO"/>
          </a:br>
          <a:endParaRPr lang="en-US"/>
        </a:p>
      </dgm:t>
    </dgm:pt>
    <dgm:pt modelId="{A336297F-E152-4D61-832E-EB381DA4D3C2}" type="parTrans" cxnId="{E6A74CFF-1344-4055-8AC6-10AA758D9D93}">
      <dgm:prSet/>
      <dgm:spPr/>
      <dgm:t>
        <a:bodyPr/>
        <a:lstStyle/>
        <a:p>
          <a:endParaRPr lang="en-US"/>
        </a:p>
      </dgm:t>
    </dgm:pt>
    <dgm:pt modelId="{CB8F858B-1EC8-49AE-825A-CA72EA53DFA7}" type="sibTrans" cxnId="{E6A74CFF-1344-4055-8AC6-10AA758D9D93}">
      <dgm:prSet/>
      <dgm:spPr/>
      <dgm:t>
        <a:bodyPr/>
        <a:lstStyle/>
        <a:p>
          <a:endParaRPr lang="en-US"/>
        </a:p>
      </dgm:t>
    </dgm:pt>
    <dgm:pt modelId="{CAB44076-3480-40A1-BD50-BDBF58F6FBA3}" type="pres">
      <dgm:prSet presAssocID="{A638462C-9DFA-4EB2-AB87-0454B5F12E4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AE64DB-BF9C-4853-BC5A-FD938F3A1C95}" type="pres">
      <dgm:prSet presAssocID="{ED542F93-B81E-4059-A0B9-DCE7EFB87D6A}" presName="hierRoot1" presStyleCnt="0"/>
      <dgm:spPr/>
    </dgm:pt>
    <dgm:pt modelId="{F30F82F3-2D14-461A-8991-A5CED5772B7E}" type="pres">
      <dgm:prSet presAssocID="{ED542F93-B81E-4059-A0B9-DCE7EFB87D6A}" presName="composite" presStyleCnt="0"/>
      <dgm:spPr/>
    </dgm:pt>
    <dgm:pt modelId="{C31AE7B8-306E-4932-B3AF-E5CD4671624F}" type="pres">
      <dgm:prSet presAssocID="{ED542F93-B81E-4059-A0B9-DCE7EFB87D6A}" presName="background" presStyleLbl="node0" presStyleIdx="0" presStyleCnt="3"/>
      <dgm:spPr/>
    </dgm:pt>
    <dgm:pt modelId="{E3E83AEA-1CC3-43AA-89B7-1659325E63D1}" type="pres">
      <dgm:prSet presAssocID="{ED542F93-B81E-4059-A0B9-DCE7EFB87D6A}" presName="text" presStyleLbl="fgAcc0" presStyleIdx="0" presStyleCnt="3">
        <dgm:presLayoutVars>
          <dgm:chPref val="3"/>
        </dgm:presLayoutVars>
      </dgm:prSet>
      <dgm:spPr/>
    </dgm:pt>
    <dgm:pt modelId="{FD91C1C4-B800-4E91-813E-1B708BFA7A29}" type="pres">
      <dgm:prSet presAssocID="{ED542F93-B81E-4059-A0B9-DCE7EFB87D6A}" presName="hierChild2" presStyleCnt="0"/>
      <dgm:spPr/>
    </dgm:pt>
    <dgm:pt modelId="{D70598EE-21D6-46EE-9ED7-EC70A39E0025}" type="pres">
      <dgm:prSet presAssocID="{72D76673-2E6E-4887-9DB5-B8E4B1D97779}" presName="hierRoot1" presStyleCnt="0"/>
      <dgm:spPr/>
    </dgm:pt>
    <dgm:pt modelId="{89A586CD-4D01-4870-8566-49FEDDBDE544}" type="pres">
      <dgm:prSet presAssocID="{72D76673-2E6E-4887-9DB5-B8E4B1D97779}" presName="composite" presStyleCnt="0"/>
      <dgm:spPr/>
    </dgm:pt>
    <dgm:pt modelId="{11956677-BAED-4B59-90BD-9B545BA06C5F}" type="pres">
      <dgm:prSet presAssocID="{72D76673-2E6E-4887-9DB5-B8E4B1D97779}" presName="background" presStyleLbl="node0" presStyleIdx="1" presStyleCnt="3"/>
      <dgm:spPr/>
    </dgm:pt>
    <dgm:pt modelId="{496CFE37-D018-4D74-B0CD-C356BF33A0A6}" type="pres">
      <dgm:prSet presAssocID="{72D76673-2E6E-4887-9DB5-B8E4B1D97779}" presName="text" presStyleLbl="fgAcc0" presStyleIdx="1" presStyleCnt="3">
        <dgm:presLayoutVars>
          <dgm:chPref val="3"/>
        </dgm:presLayoutVars>
      </dgm:prSet>
      <dgm:spPr/>
    </dgm:pt>
    <dgm:pt modelId="{1B1CE108-31A2-4D75-AE97-D3DC0A6C7821}" type="pres">
      <dgm:prSet presAssocID="{72D76673-2E6E-4887-9DB5-B8E4B1D97779}" presName="hierChild2" presStyleCnt="0"/>
      <dgm:spPr/>
    </dgm:pt>
    <dgm:pt modelId="{49D50C47-8E1B-445C-99BB-8E2F875C9DC1}" type="pres">
      <dgm:prSet presAssocID="{D3D2FCB2-8BB7-46C4-99AC-734DF3C1BF5D}" presName="hierRoot1" presStyleCnt="0"/>
      <dgm:spPr/>
    </dgm:pt>
    <dgm:pt modelId="{3CAE74A1-BE22-42D9-85DE-4E901B450F3A}" type="pres">
      <dgm:prSet presAssocID="{D3D2FCB2-8BB7-46C4-99AC-734DF3C1BF5D}" presName="composite" presStyleCnt="0"/>
      <dgm:spPr/>
    </dgm:pt>
    <dgm:pt modelId="{8B5B2B36-3397-4169-98D2-A32E93C4508B}" type="pres">
      <dgm:prSet presAssocID="{D3D2FCB2-8BB7-46C4-99AC-734DF3C1BF5D}" presName="background" presStyleLbl="node0" presStyleIdx="2" presStyleCnt="3"/>
      <dgm:spPr/>
    </dgm:pt>
    <dgm:pt modelId="{E2907B38-BE23-4585-8125-1A84F389036E}" type="pres">
      <dgm:prSet presAssocID="{D3D2FCB2-8BB7-46C4-99AC-734DF3C1BF5D}" presName="text" presStyleLbl="fgAcc0" presStyleIdx="2" presStyleCnt="3">
        <dgm:presLayoutVars>
          <dgm:chPref val="3"/>
        </dgm:presLayoutVars>
      </dgm:prSet>
      <dgm:spPr/>
    </dgm:pt>
    <dgm:pt modelId="{ABD769AC-CAB7-426B-AD76-A5C81C3E01DA}" type="pres">
      <dgm:prSet presAssocID="{D3D2FCB2-8BB7-46C4-99AC-734DF3C1BF5D}" presName="hierChild2" presStyleCnt="0"/>
      <dgm:spPr/>
    </dgm:pt>
  </dgm:ptLst>
  <dgm:cxnLst>
    <dgm:cxn modelId="{F1699834-82BB-482A-9048-13FC80CE85CE}" type="presOf" srcId="{A638462C-9DFA-4EB2-AB87-0454B5F12E47}" destId="{CAB44076-3480-40A1-BD50-BDBF58F6FBA3}" srcOrd="0" destOrd="0" presId="urn:microsoft.com/office/officeart/2005/8/layout/hierarchy1"/>
    <dgm:cxn modelId="{2BB38061-D890-4556-A645-676476C20F24}" type="presOf" srcId="{ED542F93-B81E-4059-A0B9-DCE7EFB87D6A}" destId="{E3E83AEA-1CC3-43AA-89B7-1659325E63D1}" srcOrd="0" destOrd="0" presId="urn:microsoft.com/office/officeart/2005/8/layout/hierarchy1"/>
    <dgm:cxn modelId="{C003DCB3-E578-4CEF-ABA2-3AAED45E00FC}" srcId="{A638462C-9DFA-4EB2-AB87-0454B5F12E47}" destId="{72D76673-2E6E-4887-9DB5-B8E4B1D97779}" srcOrd="1" destOrd="0" parTransId="{913168F1-0225-4FF3-86F0-E2B3B522F5DE}" sibTransId="{F378EB31-1A21-4299-983A-1622D7989D7D}"/>
    <dgm:cxn modelId="{F8FB94C6-80D2-45DF-8090-C17FCCF93824}" type="presOf" srcId="{D3D2FCB2-8BB7-46C4-99AC-734DF3C1BF5D}" destId="{E2907B38-BE23-4585-8125-1A84F389036E}" srcOrd="0" destOrd="0" presId="urn:microsoft.com/office/officeart/2005/8/layout/hierarchy1"/>
    <dgm:cxn modelId="{3604EBF2-B2C1-4715-9A1B-F87319972CCD}" srcId="{A638462C-9DFA-4EB2-AB87-0454B5F12E47}" destId="{ED542F93-B81E-4059-A0B9-DCE7EFB87D6A}" srcOrd="0" destOrd="0" parTransId="{0F5421E6-E054-4705-8EDE-76A603F157FF}" sibTransId="{AC9F2D5A-F3B7-4C71-AD3C-DC66CF951A8A}"/>
    <dgm:cxn modelId="{E04B67F5-AC10-464D-A685-F574BAC31804}" type="presOf" srcId="{72D76673-2E6E-4887-9DB5-B8E4B1D97779}" destId="{496CFE37-D018-4D74-B0CD-C356BF33A0A6}" srcOrd="0" destOrd="0" presId="urn:microsoft.com/office/officeart/2005/8/layout/hierarchy1"/>
    <dgm:cxn modelId="{E6A74CFF-1344-4055-8AC6-10AA758D9D93}" srcId="{A638462C-9DFA-4EB2-AB87-0454B5F12E47}" destId="{D3D2FCB2-8BB7-46C4-99AC-734DF3C1BF5D}" srcOrd="2" destOrd="0" parTransId="{A336297F-E152-4D61-832E-EB381DA4D3C2}" sibTransId="{CB8F858B-1EC8-49AE-825A-CA72EA53DFA7}"/>
    <dgm:cxn modelId="{F57DE098-C3F7-4624-8E31-4901FEC6728D}" type="presParOf" srcId="{CAB44076-3480-40A1-BD50-BDBF58F6FBA3}" destId="{24AE64DB-BF9C-4853-BC5A-FD938F3A1C95}" srcOrd="0" destOrd="0" presId="urn:microsoft.com/office/officeart/2005/8/layout/hierarchy1"/>
    <dgm:cxn modelId="{88CF4DBA-D80F-4E9A-B67E-E00143A35C71}" type="presParOf" srcId="{24AE64DB-BF9C-4853-BC5A-FD938F3A1C95}" destId="{F30F82F3-2D14-461A-8991-A5CED5772B7E}" srcOrd="0" destOrd="0" presId="urn:microsoft.com/office/officeart/2005/8/layout/hierarchy1"/>
    <dgm:cxn modelId="{F558F9C2-E6BC-41B3-B71B-154B2D1E417A}" type="presParOf" srcId="{F30F82F3-2D14-461A-8991-A5CED5772B7E}" destId="{C31AE7B8-306E-4932-B3AF-E5CD4671624F}" srcOrd="0" destOrd="0" presId="urn:microsoft.com/office/officeart/2005/8/layout/hierarchy1"/>
    <dgm:cxn modelId="{049E9861-C4A8-45ED-9C98-8A375E0D36A1}" type="presParOf" srcId="{F30F82F3-2D14-461A-8991-A5CED5772B7E}" destId="{E3E83AEA-1CC3-43AA-89B7-1659325E63D1}" srcOrd="1" destOrd="0" presId="urn:microsoft.com/office/officeart/2005/8/layout/hierarchy1"/>
    <dgm:cxn modelId="{5AF1E370-2814-46E3-8814-AE718A0AC780}" type="presParOf" srcId="{24AE64DB-BF9C-4853-BC5A-FD938F3A1C95}" destId="{FD91C1C4-B800-4E91-813E-1B708BFA7A29}" srcOrd="1" destOrd="0" presId="urn:microsoft.com/office/officeart/2005/8/layout/hierarchy1"/>
    <dgm:cxn modelId="{C1A7CC59-63CE-46CC-AEF0-AE29B25AE6D3}" type="presParOf" srcId="{CAB44076-3480-40A1-BD50-BDBF58F6FBA3}" destId="{D70598EE-21D6-46EE-9ED7-EC70A39E0025}" srcOrd="1" destOrd="0" presId="urn:microsoft.com/office/officeart/2005/8/layout/hierarchy1"/>
    <dgm:cxn modelId="{7426A906-2E8E-4298-A56A-A113AA7AA5A0}" type="presParOf" srcId="{D70598EE-21D6-46EE-9ED7-EC70A39E0025}" destId="{89A586CD-4D01-4870-8566-49FEDDBDE544}" srcOrd="0" destOrd="0" presId="urn:microsoft.com/office/officeart/2005/8/layout/hierarchy1"/>
    <dgm:cxn modelId="{EC635548-B262-424F-A692-C7AB984D2079}" type="presParOf" srcId="{89A586CD-4D01-4870-8566-49FEDDBDE544}" destId="{11956677-BAED-4B59-90BD-9B545BA06C5F}" srcOrd="0" destOrd="0" presId="urn:microsoft.com/office/officeart/2005/8/layout/hierarchy1"/>
    <dgm:cxn modelId="{BB9E395D-AB25-45DD-AC0D-35ADE617E1FA}" type="presParOf" srcId="{89A586CD-4D01-4870-8566-49FEDDBDE544}" destId="{496CFE37-D018-4D74-B0CD-C356BF33A0A6}" srcOrd="1" destOrd="0" presId="urn:microsoft.com/office/officeart/2005/8/layout/hierarchy1"/>
    <dgm:cxn modelId="{58344328-A561-45F7-8FCF-54B47BD328A6}" type="presParOf" srcId="{D70598EE-21D6-46EE-9ED7-EC70A39E0025}" destId="{1B1CE108-31A2-4D75-AE97-D3DC0A6C7821}" srcOrd="1" destOrd="0" presId="urn:microsoft.com/office/officeart/2005/8/layout/hierarchy1"/>
    <dgm:cxn modelId="{D6D9FE05-3DC2-4AAA-B74E-647E70AD8EB6}" type="presParOf" srcId="{CAB44076-3480-40A1-BD50-BDBF58F6FBA3}" destId="{49D50C47-8E1B-445C-99BB-8E2F875C9DC1}" srcOrd="2" destOrd="0" presId="urn:microsoft.com/office/officeart/2005/8/layout/hierarchy1"/>
    <dgm:cxn modelId="{242F3612-A743-4126-8508-9327A3A73791}" type="presParOf" srcId="{49D50C47-8E1B-445C-99BB-8E2F875C9DC1}" destId="{3CAE74A1-BE22-42D9-85DE-4E901B450F3A}" srcOrd="0" destOrd="0" presId="urn:microsoft.com/office/officeart/2005/8/layout/hierarchy1"/>
    <dgm:cxn modelId="{FCCDD01E-3DCA-45A4-B764-8A2C4B0F55DB}" type="presParOf" srcId="{3CAE74A1-BE22-42D9-85DE-4E901B450F3A}" destId="{8B5B2B36-3397-4169-98D2-A32E93C4508B}" srcOrd="0" destOrd="0" presId="urn:microsoft.com/office/officeart/2005/8/layout/hierarchy1"/>
    <dgm:cxn modelId="{EAE7C8F5-42FA-47D7-B986-0F0EE443E3C3}" type="presParOf" srcId="{3CAE74A1-BE22-42D9-85DE-4E901B450F3A}" destId="{E2907B38-BE23-4585-8125-1A84F389036E}" srcOrd="1" destOrd="0" presId="urn:microsoft.com/office/officeart/2005/8/layout/hierarchy1"/>
    <dgm:cxn modelId="{98405CD6-DDD9-4344-9517-8D22634AD358}" type="presParOf" srcId="{49D50C47-8E1B-445C-99BB-8E2F875C9DC1}" destId="{ABD769AC-CAB7-426B-AD76-A5C81C3E01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18C693-5F31-40F1-A41B-2EBBBE8CB54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B31DC5-B909-485F-9639-C08F1A59C08E}">
      <dgm:prSet/>
      <dgm:spPr/>
      <dgm:t>
        <a:bodyPr/>
        <a:lstStyle/>
        <a:p>
          <a:r>
            <a:rPr lang="es-CO"/>
            <a:t>olvidar IS NOT NULL</a:t>
          </a:r>
          <a:endParaRPr lang="en-US"/>
        </a:p>
      </dgm:t>
    </dgm:pt>
    <dgm:pt modelId="{98322196-DFE1-4DAB-ADC4-DF89AB2E59CF}" type="parTrans" cxnId="{573CD824-1E5B-4888-A71B-4596E9986C0B}">
      <dgm:prSet/>
      <dgm:spPr/>
      <dgm:t>
        <a:bodyPr/>
        <a:lstStyle/>
        <a:p>
          <a:endParaRPr lang="en-US"/>
        </a:p>
      </dgm:t>
    </dgm:pt>
    <dgm:pt modelId="{4A878E67-8D2D-4F81-9925-C1ED456535A0}" type="sibTrans" cxnId="{573CD824-1E5B-4888-A71B-4596E9986C0B}">
      <dgm:prSet/>
      <dgm:spPr/>
      <dgm:t>
        <a:bodyPr/>
        <a:lstStyle/>
        <a:p>
          <a:endParaRPr lang="en-US"/>
        </a:p>
      </dgm:t>
    </dgm:pt>
    <dgm:pt modelId="{859F50BF-82E3-49E5-B534-E51BF3460BB5}">
      <dgm:prSet/>
      <dgm:spPr/>
      <dgm:t>
        <a:bodyPr/>
        <a:lstStyle/>
        <a:p>
          <a:r>
            <a:rPr lang="es-CO"/>
            <a:t>no declarar grano</a:t>
          </a:r>
          <a:endParaRPr lang="en-US"/>
        </a:p>
      </dgm:t>
    </dgm:pt>
    <dgm:pt modelId="{32A56942-66FC-4CE0-9C61-975FCBF01F5D}" type="parTrans" cxnId="{F6172BB4-EB63-4DE5-AC2F-54E9352CE81C}">
      <dgm:prSet/>
      <dgm:spPr/>
      <dgm:t>
        <a:bodyPr/>
        <a:lstStyle/>
        <a:p>
          <a:endParaRPr lang="en-US"/>
        </a:p>
      </dgm:t>
    </dgm:pt>
    <dgm:pt modelId="{385CE089-1E83-4871-B730-1231AC3D5F69}" type="sibTrans" cxnId="{F6172BB4-EB63-4DE5-AC2F-54E9352CE81C}">
      <dgm:prSet/>
      <dgm:spPr/>
      <dgm:t>
        <a:bodyPr/>
        <a:lstStyle/>
        <a:p>
          <a:endParaRPr lang="en-US"/>
        </a:p>
      </dgm:t>
    </dgm:pt>
    <dgm:pt modelId="{433702C9-DF0F-43F8-A5DF-B1020C5DE66D}">
      <dgm:prSet/>
      <dgm:spPr/>
      <dgm:t>
        <a:bodyPr/>
        <a:lstStyle/>
        <a:p>
          <a:r>
            <a:rPr lang="es-CO"/>
            <a:t>dimensiones sin DISTINCT</a:t>
          </a:r>
          <a:endParaRPr lang="en-US"/>
        </a:p>
      </dgm:t>
    </dgm:pt>
    <dgm:pt modelId="{1757E712-CDA5-45C8-953A-9A239D78BED9}" type="parTrans" cxnId="{D80A0203-8350-4CC1-8294-A1A1A840E8CB}">
      <dgm:prSet/>
      <dgm:spPr/>
      <dgm:t>
        <a:bodyPr/>
        <a:lstStyle/>
        <a:p>
          <a:endParaRPr lang="en-US"/>
        </a:p>
      </dgm:t>
    </dgm:pt>
    <dgm:pt modelId="{2A773060-D3FB-4FA8-9044-1BE4BD779480}" type="sibTrans" cxnId="{D80A0203-8350-4CC1-8294-A1A1A840E8CB}">
      <dgm:prSet/>
      <dgm:spPr/>
      <dgm:t>
        <a:bodyPr/>
        <a:lstStyle/>
        <a:p>
          <a:endParaRPr lang="en-US"/>
        </a:p>
      </dgm:t>
    </dgm:pt>
    <dgm:pt modelId="{EDC57237-4CD7-4A3A-A76D-63E356DEE50D}">
      <dgm:prSet/>
      <dgm:spPr/>
      <dgm:t>
        <a:bodyPr/>
        <a:lstStyle/>
        <a:p>
          <a:r>
            <a:rPr lang="es-CO"/>
            <a:t>agrupar mal (GROUP BY incompleto)</a:t>
          </a:r>
          <a:endParaRPr lang="en-US"/>
        </a:p>
      </dgm:t>
    </dgm:pt>
    <dgm:pt modelId="{FB9FFC60-5524-42DA-9C56-C964708F5CC3}" type="parTrans" cxnId="{FD23D590-7BDA-4651-A4BE-12409534D9FF}">
      <dgm:prSet/>
      <dgm:spPr/>
      <dgm:t>
        <a:bodyPr/>
        <a:lstStyle/>
        <a:p>
          <a:endParaRPr lang="en-US"/>
        </a:p>
      </dgm:t>
    </dgm:pt>
    <dgm:pt modelId="{787E54D5-B8C6-4061-B748-54F987EB7463}" type="sibTrans" cxnId="{FD23D590-7BDA-4651-A4BE-12409534D9FF}">
      <dgm:prSet/>
      <dgm:spPr/>
      <dgm:t>
        <a:bodyPr/>
        <a:lstStyle/>
        <a:p>
          <a:endParaRPr lang="en-US"/>
        </a:p>
      </dgm:t>
    </dgm:pt>
    <dgm:pt modelId="{A9F452C8-6F13-4D91-BFD2-933947F2E332}" type="pres">
      <dgm:prSet presAssocID="{3018C693-5F31-40F1-A41B-2EBBBE8CB541}" presName="vert0" presStyleCnt="0">
        <dgm:presLayoutVars>
          <dgm:dir/>
          <dgm:animOne val="branch"/>
          <dgm:animLvl val="lvl"/>
        </dgm:presLayoutVars>
      </dgm:prSet>
      <dgm:spPr/>
    </dgm:pt>
    <dgm:pt modelId="{FCDD64D1-EBCC-4A61-97D9-FA70481C15E3}" type="pres">
      <dgm:prSet presAssocID="{28B31DC5-B909-485F-9639-C08F1A59C08E}" presName="thickLine" presStyleLbl="alignNode1" presStyleIdx="0" presStyleCnt="4"/>
      <dgm:spPr/>
    </dgm:pt>
    <dgm:pt modelId="{C2FEE7E0-8803-4BB1-9D25-666CD7E86D81}" type="pres">
      <dgm:prSet presAssocID="{28B31DC5-B909-485F-9639-C08F1A59C08E}" presName="horz1" presStyleCnt="0"/>
      <dgm:spPr/>
    </dgm:pt>
    <dgm:pt modelId="{23CF0E6B-009A-4CFD-A3DD-A8FCB06ECC59}" type="pres">
      <dgm:prSet presAssocID="{28B31DC5-B909-485F-9639-C08F1A59C08E}" presName="tx1" presStyleLbl="revTx" presStyleIdx="0" presStyleCnt="4"/>
      <dgm:spPr/>
    </dgm:pt>
    <dgm:pt modelId="{F040D304-92B3-447E-9D24-7B6E41C1AAA2}" type="pres">
      <dgm:prSet presAssocID="{28B31DC5-B909-485F-9639-C08F1A59C08E}" presName="vert1" presStyleCnt="0"/>
      <dgm:spPr/>
    </dgm:pt>
    <dgm:pt modelId="{DE5AF889-A89A-4B27-8D8A-5FB9C8921B5D}" type="pres">
      <dgm:prSet presAssocID="{859F50BF-82E3-49E5-B534-E51BF3460BB5}" presName="thickLine" presStyleLbl="alignNode1" presStyleIdx="1" presStyleCnt="4"/>
      <dgm:spPr/>
    </dgm:pt>
    <dgm:pt modelId="{E20A43F2-C93B-4A30-95BC-7AB88E0F6F2D}" type="pres">
      <dgm:prSet presAssocID="{859F50BF-82E3-49E5-B534-E51BF3460BB5}" presName="horz1" presStyleCnt="0"/>
      <dgm:spPr/>
    </dgm:pt>
    <dgm:pt modelId="{2C795F2D-A1AE-435E-AC32-C7ADC85253B1}" type="pres">
      <dgm:prSet presAssocID="{859F50BF-82E3-49E5-B534-E51BF3460BB5}" presName="tx1" presStyleLbl="revTx" presStyleIdx="1" presStyleCnt="4"/>
      <dgm:spPr/>
    </dgm:pt>
    <dgm:pt modelId="{5935432D-673A-4243-9E95-263ECEB228A7}" type="pres">
      <dgm:prSet presAssocID="{859F50BF-82E3-49E5-B534-E51BF3460BB5}" presName="vert1" presStyleCnt="0"/>
      <dgm:spPr/>
    </dgm:pt>
    <dgm:pt modelId="{3320F97A-6ACA-42AD-9A94-D89B57F27B1C}" type="pres">
      <dgm:prSet presAssocID="{433702C9-DF0F-43F8-A5DF-B1020C5DE66D}" presName="thickLine" presStyleLbl="alignNode1" presStyleIdx="2" presStyleCnt="4"/>
      <dgm:spPr/>
    </dgm:pt>
    <dgm:pt modelId="{9A94FA78-B40E-41C8-88B5-E689255068D1}" type="pres">
      <dgm:prSet presAssocID="{433702C9-DF0F-43F8-A5DF-B1020C5DE66D}" presName="horz1" presStyleCnt="0"/>
      <dgm:spPr/>
    </dgm:pt>
    <dgm:pt modelId="{C5586048-20BD-485A-B87F-D98438D844AF}" type="pres">
      <dgm:prSet presAssocID="{433702C9-DF0F-43F8-A5DF-B1020C5DE66D}" presName="tx1" presStyleLbl="revTx" presStyleIdx="2" presStyleCnt="4"/>
      <dgm:spPr/>
    </dgm:pt>
    <dgm:pt modelId="{8049D3A6-3F06-482A-B59A-E680F25CFC15}" type="pres">
      <dgm:prSet presAssocID="{433702C9-DF0F-43F8-A5DF-B1020C5DE66D}" presName="vert1" presStyleCnt="0"/>
      <dgm:spPr/>
    </dgm:pt>
    <dgm:pt modelId="{5BC6A48F-0FEE-4A10-9FF7-7F3113891D22}" type="pres">
      <dgm:prSet presAssocID="{EDC57237-4CD7-4A3A-A76D-63E356DEE50D}" presName="thickLine" presStyleLbl="alignNode1" presStyleIdx="3" presStyleCnt="4"/>
      <dgm:spPr/>
    </dgm:pt>
    <dgm:pt modelId="{15C3B749-AE3A-40E1-99E9-21C0EB49F8C8}" type="pres">
      <dgm:prSet presAssocID="{EDC57237-4CD7-4A3A-A76D-63E356DEE50D}" presName="horz1" presStyleCnt="0"/>
      <dgm:spPr/>
    </dgm:pt>
    <dgm:pt modelId="{02B608D1-3B63-4324-B6D4-B460BA52667D}" type="pres">
      <dgm:prSet presAssocID="{EDC57237-4CD7-4A3A-A76D-63E356DEE50D}" presName="tx1" presStyleLbl="revTx" presStyleIdx="3" presStyleCnt="4"/>
      <dgm:spPr/>
    </dgm:pt>
    <dgm:pt modelId="{FC33BDAD-C70D-4E6C-A7F6-5E4E1BEF1EB2}" type="pres">
      <dgm:prSet presAssocID="{EDC57237-4CD7-4A3A-A76D-63E356DEE50D}" presName="vert1" presStyleCnt="0"/>
      <dgm:spPr/>
    </dgm:pt>
  </dgm:ptLst>
  <dgm:cxnLst>
    <dgm:cxn modelId="{D80A0203-8350-4CC1-8294-A1A1A840E8CB}" srcId="{3018C693-5F31-40F1-A41B-2EBBBE8CB541}" destId="{433702C9-DF0F-43F8-A5DF-B1020C5DE66D}" srcOrd="2" destOrd="0" parTransId="{1757E712-CDA5-45C8-953A-9A239D78BED9}" sibTransId="{2A773060-D3FB-4FA8-9044-1BE4BD779480}"/>
    <dgm:cxn modelId="{481FD01E-C575-44E3-8A3C-E01C7FF4FD5D}" type="presOf" srcId="{EDC57237-4CD7-4A3A-A76D-63E356DEE50D}" destId="{02B608D1-3B63-4324-B6D4-B460BA52667D}" srcOrd="0" destOrd="0" presId="urn:microsoft.com/office/officeart/2008/layout/LinedList"/>
    <dgm:cxn modelId="{573CD824-1E5B-4888-A71B-4596E9986C0B}" srcId="{3018C693-5F31-40F1-A41B-2EBBBE8CB541}" destId="{28B31DC5-B909-485F-9639-C08F1A59C08E}" srcOrd="0" destOrd="0" parTransId="{98322196-DFE1-4DAB-ADC4-DF89AB2E59CF}" sibTransId="{4A878E67-8D2D-4F81-9925-C1ED456535A0}"/>
    <dgm:cxn modelId="{92C54B65-2E08-4F3A-B001-6CAB8709BFC2}" type="presOf" srcId="{3018C693-5F31-40F1-A41B-2EBBBE8CB541}" destId="{A9F452C8-6F13-4D91-BFD2-933947F2E332}" srcOrd="0" destOrd="0" presId="urn:microsoft.com/office/officeart/2008/layout/LinedList"/>
    <dgm:cxn modelId="{BBE1CA6C-4FA6-43D6-9BAD-3F1B4F8E67FD}" type="presOf" srcId="{28B31DC5-B909-485F-9639-C08F1A59C08E}" destId="{23CF0E6B-009A-4CFD-A3DD-A8FCB06ECC59}" srcOrd="0" destOrd="0" presId="urn:microsoft.com/office/officeart/2008/layout/LinedList"/>
    <dgm:cxn modelId="{E6CE986D-9800-4741-814D-549210D4CE0A}" type="presOf" srcId="{859F50BF-82E3-49E5-B534-E51BF3460BB5}" destId="{2C795F2D-A1AE-435E-AC32-C7ADC85253B1}" srcOrd="0" destOrd="0" presId="urn:microsoft.com/office/officeart/2008/layout/LinedList"/>
    <dgm:cxn modelId="{FB7D467A-02F4-403A-A93E-CF19937BF765}" type="presOf" srcId="{433702C9-DF0F-43F8-A5DF-B1020C5DE66D}" destId="{C5586048-20BD-485A-B87F-D98438D844AF}" srcOrd="0" destOrd="0" presId="urn:microsoft.com/office/officeart/2008/layout/LinedList"/>
    <dgm:cxn modelId="{FD23D590-7BDA-4651-A4BE-12409534D9FF}" srcId="{3018C693-5F31-40F1-A41B-2EBBBE8CB541}" destId="{EDC57237-4CD7-4A3A-A76D-63E356DEE50D}" srcOrd="3" destOrd="0" parTransId="{FB9FFC60-5524-42DA-9C56-C964708F5CC3}" sibTransId="{787E54D5-B8C6-4061-B748-54F987EB7463}"/>
    <dgm:cxn modelId="{F6172BB4-EB63-4DE5-AC2F-54E9352CE81C}" srcId="{3018C693-5F31-40F1-A41B-2EBBBE8CB541}" destId="{859F50BF-82E3-49E5-B534-E51BF3460BB5}" srcOrd="1" destOrd="0" parTransId="{32A56942-66FC-4CE0-9C61-975FCBF01F5D}" sibTransId="{385CE089-1E83-4871-B730-1231AC3D5F69}"/>
    <dgm:cxn modelId="{BBB2251F-AAEF-4388-A408-FE62FBAD3E81}" type="presParOf" srcId="{A9F452C8-6F13-4D91-BFD2-933947F2E332}" destId="{FCDD64D1-EBCC-4A61-97D9-FA70481C15E3}" srcOrd="0" destOrd="0" presId="urn:microsoft.com/office/officeart/2008/layout/LinedList"/>
    <dgm:cxn modelId="{BF854B51-E087-49A7-8FE6-78C2BDD15551}" type="presParOf" srcId="{A9F452C8-6F13-4D91-BFD2-933947F2E332}" destId="{C2FEE7E0-8803-4BB1-9D25-666CD7E86D81}" srcOrd="1" destOrd="0" presId="urn:microsoft.com/office/officeart/2008/layout/LinedList"/>
    <dgm:cxn modelId="{88994CFA-63D7-4D59-AC65-F4D855870755}" type="presParOf" srcId="{C2FEE7E0-8803-4BB1-9D25-666CD7E86D81}" destId="{23CF0E6B-009A-4CFD-A3DD-A8FCB06ECC59}" srcOrd="0" destOrd="0" presId="urn:microsoft.com/office/officeart/2008/layout/LinedList"/>
    <dgm:cxn modelId="{DEA5FD18-81F8-4E82-A0CE-871D5A048613}" type="presParOf" srcId="{C2FEE7E0-8803-4BB1-9D25-666CD7E86D81}" destId="{F040D304-92B3-447E-9D24-7B6E41C1AAA2}" srcOrd="1" destOrd="0" presId="urn:microsoft.com/office/officeart/2008/layout/LinedList"/>
    <dgm:cxn modelId="{58C6DFEA-E3CE-46D1-A53C-C25A4331BC3D}" type="presParOf" srcId="{A9F452C8-6F13-4D91-BFD2-933947F2E332}" destId="{DE5AF889-A89A-4B27-8D8A-5FB9C8921B5D}" srcOrd="2" destOrd="0" presId="urn:microsoft.com/office/officeart/2008/layout/LinedList"/>
    <dgm:cxn modelId="{55A72A88-3BAF-40EC-BCDD-628CC569AC0C}" type="presParOf" srcId="{A9F452C8-6F13-4D91-BFD2-933947F2E332}" destId="{E20A43F2-C93B-4A30-95BC-7AB88E0F6F2D}" srcOrd="3" destOrd="0" presId="urn:microsoft.com/office/officeart/2008/layout/LinedList"/>
    <dgm:cxn modelId="{6ACE3EA1-F670-41F3-8FA8-261AFAEA5F88}" type="presParOf" srcId="{E20A43F2-C93B-4A30-95BC-7AB88E0F6F2D}" destId="{2C795F2D-A1AE-435E-AC32-C7ADC85253B1}" srcOrd="0" destOrd="0" presId="urn:microsoft.com/office/officeart/2008/layout/LinedList"/>
    <dgm:cxn modelId="{22344496-A99D-406B-AF59-4B6748A83D87}" type="presParOf" srcId="{E20A43F2-C93B-4A30-95BC-7AB88E0F6F2D}" destId="{5935432D-673A-4243-9E95-263ECEB228A7}" srcOrd="1" destOrd="0" presId="urn:microsoft.com/office/officeart/2008/layout/LinedList"/>
    <dgm:cxn modelId="{60059E9C-A325-42C8-B808-FCE5F732F098}" type="presParOf" srcId="{A9F452C8-6F13-4D91-BFD2-933947F2E332}" destId="{3320F97A-6ACA-42AD-9A94-D89B57F27B1C}" srcOrd="4" destOrd="0" presId="urn:microsoft.com/office/officeart/2008/layout/LinedList"/>
    <dgm:cxn modelId="{5F16642C-9269-45F2-8015-21C6C0B5A261}" type="presParOf" srcId="{A9F452C8-6F13-4D91-BFD2-933947F2E332}" destId="{9A94FA78-B40E-41C8-88B5-E689255068D1}" srcOrd="5" destOrd="0" presId="urn:microsoft.com/office/officeart/2008/layout/LinedList"/>
    <dgm:cxn modelId="{30B5F31B-B78E-40B4-A8D6-383AFC79A9F9}" type="presParOf" srcId="{9A94FA78-B40E-41C8-88B5-E689255068D1}" destId="{C5586048-20BD-485A-B87F-D98438D844AF}" srcOrd="0" destOrd="0" presId="urn:microsoft.com/office/officeart/2008/layout/LinedList"/>
    <dgm:cxn modelId="{D95ED369-4B2D-42C6-B1A7-14B7DCC4CD6A}" type="presParOf" srcId="{9A94FA78-B40E-41C8-88B5-E689255068D1}" destId="{8049D3A6-3F06-482A-B59A-E680F25CFC15}" srcOrd="1" destOrd="0" presId="urn:microsoft.com/office/officeart/2008/layout/LinedList"/>
    <dgm:cxn modelId="{DC4B186E-6F4D-4573-867A-210300BF7209}" type="presParOf" srcId="{A9F452C8-6F13-4D91-BFD2-933947F2E332}" destId="{5BC6A48F-0FEE-4A10-9FF7-7F3113891D22}" srcOrd="6" destOrd="0" presId="urn:microsoft.com/office/officeart/2008/layout/LinedList"/>
    <dgm:cxn modelId="{B00D37B3-19E5-43F1-B52F-30B1AF6D689A}" type="presParOf" srcId="{A9F452C8-6F13-4D91-BFD2-933947F2E332}" destId="{15C3B749-AE3A-40E1-99E9-21C0EB49F8C8}" srcOrd="7" destOrd="0" presId="urn:microsoft.com/office/officeart/2008/layout/LinedList"/>
    <dgm:cxn modelId="{29FC087B-FDC5-49B9-9E12-4665F7D8F1AC}" type="presParOf" srcId="{15C3B749-AE3A-40E1-99E9-21C0EB49F8C8}" destId="{02B608D1-3B63-4324-B6D4-B460BA52667D}" srcOrd="0" destOrd="0" presId="urn:microsoft.com/office/officeart/2008/layout/LinedList"/>
    <dgm:cxn modelId="{D9831153-D789-4C8B-BF08-0051ED804734}" type="presParOf" srcId="{15C3B749-AE3A-40E1-99E9-21C0EB49F8C8}" destId="{FC33BDAD-C70D-4E6C-A7F6-5E4E1BEF1E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AE7B8-306E-4932-B3AF-E5CD4671624F}">
      <dsp:nvSpPr>
        <dsp:cNvPr id="0" name=""/>
        <dsp:cNvSpPr/>
      </dsp:nvSpPr>
      <dsp:spPr>
        <a:xfrm>
          <a:off x="0" y="1341206"/>
          <a:ext cx="2996088" cy="1902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E83AEA-1CC3-43AA-89B7-1659325E63D1}">
      <dsp:nvSpPr>
        <dsp:cNvPr id="0" name=""/>
        <dsp:cNvSpPr/>
      </dsp:nvSpPr>
      <dsp:spPr>
        <a:xfrm>
          <a:off x="332898" y="1657460"/>
          <a:ext cx="2996088" cy="19025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fact_planet_raw (1 fila por planeta)</a:t>
          </a:r>
          <a:endParaRPr lang="en-US" sz="2300" kern="1200"/>
        </a:p>
      </dsp:txBody>
      <dsp:txXfrm>
        <a:off x="388621" y="1713183"/>
        <a:ext cx="2884642" cy="1791070"/>
      </dsp:txXfrm>
    </dsp:sp>
    <dsp:sp modelId="{11956677-BAED-4B59-90BD-9B545BA06C5F}">
      <dsp:nvSpPr>
        <dsp:cNvPr id="0" name=""/>
        <dsp:cNvSpPr/>
      </dsp:nvSpPr>
      <dsp:spPr>
        <a:xfrm>
          <a:off x="3661886" y="1341206"/>
          <a:ext cx="2996088" cy="1902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6CFE37-D018-4D74-B0CD-C356BF33A0A6}">
      <dsp:nvSpPr>
        <dsp:cNvPr id="0" name=""/>
        <dsp:cNvSpPr/>
      </dsp:nvSpPr>
      <dsp:spPr>
        <a:xfrm>
          <a:off x="3994785" y="1657460"/>
          <a:ext cx="2996088" cy="19025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dim_host (1 fila por hostname)</a:t>
          </a:r>
          <a:endParaRPr lang="en-US" sz="2300" kern="1200"/>
        </a:p>
      </dsp:txBody>
      <dsp:txXfrm>
        <a:off x="4050508" y="1713183"/>
        <a:ext cx="2884642" cy="1791070"/>
      </dsp:txXfrm>
    </dsp:sp>
    <dsp:sp modelId="{8B5B2B36-3397-4169-98D2-A32E93C4508B}">
      <dsp:nvSpPr>
        <dsp:cNvPr id="0" name=""/>
        <dsp:cNvSpPr/>
      </dsp:nvSpPr>
      <dsp:spPr>
        <a:xfrm>
          <a:off x="7323772" y="1341206"/>
          <a:ext cx="2996088" cy="1902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907B38-BE23-4585-8125-1A84F389036E}">
      <dsp:nvSpPr>
        <dsp:cNvPr id="0" name=""/>
        <dsp:cNvSpPr/>
      </dsp:nvSpPr>
      <dsp:spPr>
        <a:xfrm>
          <a:off x="7656671" y="1657460"/>
          <a:ext cx="2996088" cy="19025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dim_discovery (1 fila por (método, año) — ojo con duplicados)</a:t>
          </a:r>
          <a:br>
            <a:rPr lang="es-CO" sz="2300" kern="1200"/>
          </a:br>
          <a:endParaRPr lang="en-US" sz="2300" kern="1200"/>
        </a:p>
      </dsp:txBody>
      <dsp:txXfrm>
        <a:off x="7712394" y="1713183"/>
        <a:ext cx="2884642" cy="1791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D64D1-EBCC-4A61-97D9-FA70481C15E3}">
      <dsp:nvSpPr>
        <dsp:cNvPr id="0" name=""/>
        <dsp:cNvSpPr/>
      </dsp:nvSpPr>
      <dsp:spPr>
        <a:xfrm>
          <a:off x="0" y="0"/>
          <a:ext cx="5486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0E6B-009A-4CFD-A3DD-A8FCB06ECC59}">
      <dsp:nvSpPr>
        <dsp:cNvPr id="0" name=""/>
        <dsp:cNvSpPr/>
      </dsp:nvSpPr>
      <dsp:spPr>
        <a:xfrm>
          <a:off x="0" y="0"/>
          <a:ext cx="5486400" cy="9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/>
            <a:t>olvidar IS NOT NULL</a:t>
          </a:r>
          <a:endParaRPr lang="en-US" sz="2700" kern="1200"/>
        </a:p>
      </dsp:txBody>
      <dsp:txXfrm>
        <a:off x="0" y="0"/>
        <a:ext cx="5486400" cy="971549"/>
      </dsp:txXfrm>
    </dsp:sp>
    <dsp:sp modelId="{DE5AF889-A89A-4B27-8D8A-5FB9C8921B5D}">
      <dsp:nvSpPr>
        <dsp:cNvPr id="0" name=""/>
        <dsp:cNvSpPr/>
      </dsp:nvSpPr>
      <dsp:spPr>
        <a:xfrm>
          <a:off x="0" y="971549"/>
          <a:ext cx="5486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95F2D-A1AE-435E-AC32-C7ADC85253B1}">
      <dsp:nvSpPr>
        <dsp:cNvPr id="0" name=""/>
        <dsp:cNvSpPr/>
      </dsp:nvSpPr>
      <dsp:spPr>
        <a:xfrm>
          <a:off x="0" y="971549"/>
          <a:ext cx="5486400" cy="9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/>
            <a:t>no declarar grano</a:t>
          </a:r>
          <a:endParaRPr lang="en-US" sz="2700" kern="1200"/>
        </a:p>
      </dsp:txBody>
      <dsp:txXfrm>
        <a:off x="0" y="971549"/>
        <a:ext cx="5486400" cy="971549"/>
      </dsp:txXfrm>
    </dsp:sp>
    <dsp:sp modelId="{3320F97A-6ACA-42AD-9A94-D89B57F27B1C}">
      <dsp:nvSpPr>
        <dsp:cNvPr id="0" name=""/>
        <dsp:cNvSpPr/>
      </dsp:nvSpPr>
      <dsp:spPr>
        <a:xfrm>
          <a:off x="0" y="1943099"/>
          <a:ext cx="5486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86048-20BD-485A-B87F-D98438D844AF}">
      <dsp:nvSpPr>
        <dsp:cNvPr id="0" name=""/>
        <dsp:cNvSpPr/>
      </dsp:nvSpPr>
      <dsp:spPr>
        <a:xfrm>
          <a:off x="0" y="1943099"/>
          <a:ext cx="5486400" cy="9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/>
            <a:t>dimensiones sin DISTINCT</a:t>
          </a:r>
          <a:endParaRPr lang="en-US" sz="2700" kern="1200"/>
        </a:p>
      </dsp:txBody>
      <dsp:txXfrm>
        <a:off x="0" y="1943099"/>
        <a:ext cx="5486400" cy="971549"/>
      </dsp:txXfrm>
    </dsp:sp>
    <dsp:sp modelId="{5BC6A48F-0FEE-4A10-9FF7-7F3113891D22}">
      <dsp:nvSpPr>
        <dsp:cNvPr id="0" name=""/>
        <dsp:cNvSpPr/>
      </dsp:nvSpPr>
      <dsp:spPr>
        <a:xfrm>
          <a:off x="0" y="2914649"/>
          <a:ext cx="5486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608D1-3B63-4324-B6D4-B460BA52667D}">
      <dsp:nvSpPr>
        <dsp:cNvPr id="0" name=""/>
        <dsp:cNvSpPr/>
      </dsp:nvSpPr>
      <dsp:spPr>
        <a:xfrm>
          <a:off x="0" y="2914649"/>
          <a:ext cx="5486400" cy="9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/>
            <a:t>agrupar mal (GROUP BY incompleto)</a:t>
          </a:r>
          <a:endParaRPr lang="en-US" sz="2700" kern="1200"/>
        </a:p>
      </dsp:txBody>
      <dsp:txXfrm>
        <a:off x="0" y="2914649"/>
        <a:ext cx="5486400" cy="971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FB7EB-E70A-4CA8-B746-330BC3EB1081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D5673-78DC-4986-8955-1A59EAC55A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534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Hoy se ve el costo real de un mal modelado: resultados duplicados.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777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Elegir modelo afecta la forma de preguntar y la corrección de respuestas.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885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Esto NO es el Gold final; es un </a:t>
            </a:r>
            <a:r>
              <a:rPr lang="es-CO" dirty="0" err="1"/>
              <a:t>mini-modelo</a:t>
            </a:r>
            <a:r>
              <a:rPr lang="es-CO" dirty="0"/>
              <a:t> para practicar </a:t>
            </a:r>
            <a:r>
              <a:rPr lang="es-CO" dirty="0" err="1"/>
              <a:t>JOINs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693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“JOIN no es ‘pegar tablas’: es imponer una hipótesis de relación.”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8113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effectLst/>
              </a:rPr>
              <a:t>“Aquí estoy contando cuántos héroes tiene cada equipo.”</a:t>
            </a:r>
          </a:p>
          <a:p>
            <a:r>
              <a:rPr lang="es-ES" dirty="0">
                <a:effectLst/>
              </a:rPr>
              <a:t>“El CTE me permite separar el </a:t>
            </a:r>
            <a:r>
              <a:rPr lang="es-ES" i="1" dirty="0">
                <a:effectLst/>
              </a:rPr>
              <a:t>qué</a:t>
            </a:r>
            <a:r>
              <a:rPr lang="es-ES" dirty="0">
                <a:effectLst/>
              </a:rPr>
              <a:t> del </a:t>
            </a:r>
            <a:r>
              <a:rPr lang="es-ES" i="1" dirty="0">
                <a:effectLst/>
              </a:rPr>
              <a:t>cómo</a:t>
            </a:r>
            <a:r>
              <a:rPr lang="es-ES" dirty="0">
                <a:effectLst/>
              </a:rPr>
              <a:t>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70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88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96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34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40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5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91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43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8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51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7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9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69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9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46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81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53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54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1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09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84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492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36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03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5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0051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804552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703761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1221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9338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96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155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703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1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62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1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233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257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265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00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19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8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4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2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5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55658-B9A3-0BE9-017D-05CB8B98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79C99-FD87-AE71-0890-8064A01FE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0EAA63-AC2A-741C-EFD0-026BAA44F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DCE447-B289-C951-D3C3-D5BB2F73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05BB33-2B6E-CFE6-946B-685DDD07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B9F5BA-7F01-455E-5362-BEE253AD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617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3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7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0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09" r:id="rId3"/>
    <p:sldLayoutId id="2147483708" r:id="rId4"/>
    <p:sldLayoutId id="2147483707" r:id="rId5"/>
    <p:sldLayoutId id="2147483706" r:id="rId6"/>
    <p:sldLayoutId id="2147483705" r:id="rId7"/>
    <p:sldLayoutId id="2147483704" r:id="rId8"/>
    <p:sldLayoutId id="2147483703" r:id="rId9"/>
    <p:sldLayoutId id="2147483702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12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3F320-CDB3-95C8-B1DC-169E0171F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s-CO" dirty="0"/>
              <a:t>SQL</a:t>
            </a:r>
          </a:p>
        </p:txBody>
      </p:sp>
      <p:sp>
        <p:nvSpPr>
          <p:cNvPr id="2055" name="Subtitle 2">
            <a:extLst>
              <a:ext uri="{FF2B5EF4-FFF2-40B4-BE49-F238E27FC236}">
                <a16:creationId xmlns:a16="http://schemas.microsoft.com/office/drawing/2014/main" id="{EE26A544-8A24-0A6D-1798-284A482CC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/>
          <a:lstStyle/>
          <a:p>
            <a:r>
              <a:rPr lang="es-CO" dirty="0" err="1"/>
              <a:t>JOINs</a:t>
            </a:r>
            <a:r>
              <a:rPr lang="es-CO" dirty="0"/>
              <a:t> + </a:t>
            </a:r>
            <a:r>
              <a:rPr lang="es-CO" dirty="0" err="1"/>
              <a:t>CTEs</a:t>
            </a:r>
            <a:r>
              <a:rPr lang="es-CO" dirty="0"/>
              <a:t> + Cardinalidad</a:t>
            </a:r>
            <a:endParaRPr lang="en-US" dirty="0"/>
          </a:p>
        </p:txBody>
      </p:sp>
      <p:pic>
        <p:nvPicPr>
          <p:cNvPr id="2050" name="Picture 2" descr="IT Database Management - Sayuti &amp; James">
            <a:extLst>
              <a:ext uri="{FF2B5EF4-FFF2-40B4-BE49-F238E27FC236}">
                <a16:creationId xmlns:a16="http://schemas.microsoft.com/office/drawing/2014/main" id="{072FA634-F1A8-CA54-F9AF-016D9DB7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6" r="2" b="15704"/>
          <a:stretch>
            <a:fillRect/>
          </a:stretch>
        </p:blipFill>
        <p:spPr bwMode="auto"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51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4DF6E5B3-8880-83CD-A778-2402412E3F17}"/>
              </a:ext>
            </a:extLst>
          </p:cNvPr>
          <p:cNvSpPr/>
          <p:nvPr/>
        </p:nvSpPr>
        <p:spPr>
          <a:xfrm>
            <a:off x="2824778" y="3524863"/>
            <a:ext cx="7545405" cy="1563003"/>
          </a:xfrm>
          <a:prstGeom prst="downArrow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717E34-31F1-9FE4-C422-680DF46F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40" y="132047"/>
            <a:ext cx="1676757" cy="969264"/>
          </a:xfrm>
        </p:spPr>
        <p:txBody>
          <a:bodyPr>
            <a:normAutofit fontScale="90000"/>
          </a:bodyPr>
          <a:lstStyle/>
          <a:p>
            <a:r>
              <a:rPr lang="es-ES" dirty="0"/>
              <a:t>JOIN (INNER)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F3F49D-01A8-F9CE-FF54-F7DF332A9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284" y="132047"/>
            <a:ext cx="10215716" cy="1411617"/>
          </a:xfrm>
        </p:spPr>
        <p:txBody>
          <a:bodyPr/>
          <a:lstStyle/>
          <a:p>
            <a:r>
              <a:rPr lang="es-ES" dirty="0"/>
              <a:t>JOIN devuelve únicamente las filas donde las claves coinciden en ambas tablas.</a:t>
            </a:r>
          </a:p>
          <a:p>
            <a:r>
              <a:rPr lang="es-ES" dirty="0"/>
              <a:t>El JOIN es “estricto”: si no hay coincidencia en la dimensión, esa fila de la </a:t>
            </a:r>
            <a:r>
              <a:rPr lang="es-ES" dirty="0" err="1"/>
              <a:t>fact</a:t>
            </a:r>
            <a:r>
              <a:rPr lang="es-ES" dirty="0"/>
              <a:t> desaparece.</a:t>
            </a:r>
          </a:p>
          <a:p>
            <a:r>
              <a:rPr lang="es-ES" dirty="0"/>
              <a:t>Esto es útil cuando quieres trabajar solo con datos “válidos” o “completos”.</a:t>
            </a:r>
            <a:endParaRPr lang="es-CO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7E2212C-1845-99EE-4370-CE67D737ECA2}"/>
              </a:ext>
            </a:extLst>
          </p:cNvPr>
          <p:cNvSpPr txBox="1">
            <a:spLocks/>
          </p:cNvSpPr>
          <p:nvPr/>
        </p:nvSpPr>
        <p:spPr>
          <a:xfrm>
            <a:off x="5248004" y="3508692"/>
            <a:ext cx="2698954" cy="141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 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 team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r>
              <a:rPr lang="en-US" dirty="0">
                <a:latin typeface="Consolas" panose="020B0609020204030204" pitchFamily="49" charset="0"/>
              </a:rPr>
              <a:t> = t.id;</a:t>
            </a:r>
          </a:p>
          <a:p>
            <a:endParaRPr lang="es-CO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F6C79B5-3109-59D1-A219-0004AA661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597532"/>
              </p:ext>
            </p:extLst>
          </p:nvPr>
        </p:nvGraphicFramePr>
        <p:xfrm>
          <a:off x="181540" y="1483975"/>
          <a:ext cx="52921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41">
                  <a:extLst>
                    <a:ext uri="{9D8B030D-6E8A-4147-A177-3AD203B41FA5}">
                      <a16:colId xmlns:a16="http://schemas.microsoft.com/office/drawing/2014/main" val="66108983"/>
                    </a:ext>
                  </a:extLst>
                </a:gridCol>
                <a:gridCol w="1130709">
                  <a:extLst>
                    <a:ext uri="{9D8B030D-6E8A-4147-A177-3AD203B41FA5}">
                      <a16:colId xmlns:a16="http://schemas.microsoft.com/office/drawing/2014/main" val="3522124185"/>
                    </a:ext>
                  </a:extLst>
                </a:gridCol>
                <a:gridCol w="1651820">
                  <a:extLst>
                    <a:ext uri="{9D8B030D-6E8A-4147-A177-3AD203B41FA5}">
                      <a16:colId xmlns:a16="http://schemas.microsoft.com/office/drawing/2014/main" val="1299535292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1494348686"/>
                    </a:ext>
                  </a:extLst>
                </a:gridCol>
                <a:gridCol w="1238863">
                  <a:extLst>
                    <a:ext uri="{9D8B030D-6E8A-4147-A177-3AD203B41FA5}">
                      <a16:colId xmlns:a16="http://schemas.microsoft.com/office/drawing/2014/main" val="107661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92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605103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F87310CA-B2D8-6BF2-7C3C-3D02CD693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48315"/>
              </p:ext>
            </p:extLst>
          </p:nvPr>
        </p:nvGraphicFramePr>
        <p:xfrm>
          <a:off x="7373248" y="1921708"/>
          <a:ext cx="409116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720">
                  <a:extLst>
                    <a:ext uri="{9D8B030D-6E8A-4147-A177-3AD203B41FA5}">
                      <a16:colId xmlns:a16="http://schemas.microsoft.com/office/drawing/2014/main" val="3778736735"/>
                    </a:ext>
                  </a:extLst>
                </a:gridCol>
                <a:gridCol w="1730478">
                  <a:extLst>
                    <a:ext uri="{9D8B030D-6E8A-4147-A177-3AD203B41FA5}">
                      <a16:colId xmlns:a16="http://schemas.microsoft.com/office/drawing/2014/main" val="1650441109"/>
                    </a:ext>
                  </a:extLst>
                </a:gridCol>
                <a:gridCol w="1818968">
                  <a:extLst>
                    <a:ext uri="{9D8B030D-6E8A-4147-A177-3AD203B41FA5}">
                      <a16:colId xmlns:a16="http://schemas.microsoft.com/office/drawing/2014/main" val="3871324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headquarters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2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Desert</a:t>
                      </a:r>
                      <a:r>
                        <a:rPr lang="es-CO" dirty="0">
                          <a:effectLst/>
                        </a:rPr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532148"/>
                  </a:ext>
                </a:extLst>
              </a:tr>
            </a:tbl>
          </a:graphicData>
        </a:graphic>
      </p:graphicFrame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0D186ECE-FA45-A02F-719E-4C12AFAA09C5}"/>
              </a:ext>
            </a:extLst>
          </p:cNvPr>
          <p:cNvCxnSpPr>
            <a:endCxn id="11" idx="1"/>
          </p:cNvCxnSpPr>
          <p:nvPr/>
        </p:nvCxnSpPr>
        <p:spPr>
          <a:xfrm>
            <a:off x="5437239" y="2085021"/>
            <a:ext cx="1936009" cy="392947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D33FBCF3-069D-9114-4DF6-BA2B022ECD39}"/>
              </a:ext>
            </a:extLst>
          </p:cNvPr>
          <p:cNvCxnSpPr>
            <a:endCxn id="11" idx="1"/>
          </p:cNvCxnSpPr>
          <p:nvPr/>
        </p:nvCxnSpPr>
        <p:spPr>
          <a:xfrm flipV="1">
            <a:off x="5437239" y="2477968"/>
            <a:ext cx="1936009" cy="334640"/>
          </a:xfrm>
          <a:prstGeom prst="bentConnector3">
            <a:avLst>
              <a:gd name="adj1" fmla="val 352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8447118F-D6FD-FF2D-E6F4-9ED0ED563593}"/>
              </a:ext>
            </a:extLst>
          </p:cNvPr>
          <p:cNvCxnSpPr/>
          <p:nvPr/>
        </p:nvCxnSpPr>
        <p:spPr>
          <a:xfrm>
            <a:off x="5473715" y="2389821"/>
            <a:ext cx="1899533" cy="471833"/>
          </a:xfrm>
          <a:prstGeom prst="bentConnector3">
            <a:avLst>
              <a:gd name="adj1" fmla="val 6811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9C79E8D-E02D-F514-0053-76F6E131B86F}"/>
              </a:ext>
            </a:extLst>
          </p:cNvPr>
          <p:cNvSpPr/>
          <p:nvPr/>
        </p:nvSpPr>
        <p:spPr>
          <a:xfrm>
            <a:off x="2302499" y="2927834"/>
            <a:ext cx="8386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hero</a:t>
            </a:r>
            <a:endParaRPr lang="es-E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6F4E66-7C0F-D7A2-C07B-26095D278E94}"/>
              </a:ext>
            </a:extLst>
          </p:cNvPr>
          <p:cNvSpPr/>
          <p:nvPr/>
        </p:nvSpPr>
        <p:spPr>
          <a:xfrm>
            <a:off x="9106798" y="2967335"/>
            <a:ext cx="946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 err="1">
                <a:ln/>
                <a:solidFill>
                  <a:schemeClr val="accent3"/>
                </a:solidFill>
              </a:rPr>
              <a:t>team</a:t>
            </a:r>
            <a:endParaRPr lang="es-ES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27D1D56-4CA8-535B-9490-1591F3454CEA}"/>
              </a:ext>
            </a:extLst>
          </p:cNvPr>
          <p:cNvSpPr/>
          <p:nvPr/>
        </p:nvSpPr>
        <p:spPr>
          <a:xfrm>
            <a:off x="3877582" y="2960129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F3907C1-08DD-99FD-9B4E-1EF67DE9C057}"/>
              </a:ext>
            </a:extLst>
          </p:cNvPr>
          <p:cNvSpPr/>
          <p:nvPr/>
        </p:nvSpPr>
        <p:spPr>
          <a:xfrm>
            <a:off x="10226784" y="3062337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BA553FF1-AC38-A813-B70F-3EEBF4D7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108163"/>
              </p:ext>
            </p:extLst>
          </p:nvPr>
        </p:nvGraphicFramePr>
        <p:xfrm>
          <a:off x="1106770" y="5242593"/>
          <a:ext cx="9978460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95746">
                  <a:extLst>
                    <a:ext uri="{9D8B030D-6E8A-4147-A177-3AD203B41FA5}">
                      <a16:colId xmlns:a16="http://schemas.microsoft.com/office/drawing/2014/main" val="2966315062"/>
                    </a:ext>
                  </a:extLst>
                </a:gridCol>
                <a:gridCol w="1134208">
                  <a:extLst>
                    <a:ext uri="{9D8B030D-6E8A-4147-A177-3AD203B41FA5}">
                      <a16:colId xmlns:a16="http://schemas.microsoft.com/office/drawing/2014/main" val="3837249114"/>
                    </a:ext>
                  </a:extLst>
                </a:gridCol>
                <a:gridCol w="1809136">
                  <a:extLst>
                    <a:ext uri="{9D8B030D-6E8A-4147-A177-3AD203B41FA5}">
                      <a16:colId xmlns:a16="http://schemas.microsoft.com/office/drawing/2014/main" val="1579989271"/>
                    </a:ext>
                  </a:extLst>
                </a:gridCol>
                <a:gridCol w="865239">
                  <a:extLst>
                    <a:ext uri="{9D8B030D-6E8A-4147-A177-3AD203B41FA5}">
                      <a16:colId xmlns:a16="http://schemas.microsoft.com/office/drawing/2014/main" val="2028673831"/>
                    </a:ext>
                  </a:extLst>
                </a:gridCol>
                <a:gridCol w="1337187">
                  <a:extLst>
                    <a:ext uri="{9D8B030D-6E8A-4147-A177-3AD203B41FA5}">
                      <a16:colId xmlns:a16="http://schemas.microsoft.com/office/drawing/2014/main" val="3413664666"/>
                    </a:ext>
                  </a:extLst>
                </a:gridCol>
                <a:gridCol w="580103">
                  <a:extLst>
                    <a:ext uri="{9D8B030D-6E8A-4147-A177-3AD203B41FA5}">
                      <a16:colId xmlns:a16="http://schemas.microsoft.com/office/drawing/2014/main" val="2685511428"/>
                    </a:ext>
                  </a:extLst>
                </a:gridCol>
                <a:gridCol w="1710813">
                  <a:extLst>
                    <a:ext uri="{9D8B030D-6E8A-4147-A177-3AD203B41FA5}">
                      <a16:colId xmlns:a16="http://schemas.microsoft.com/office/drawing/2014/main" val="448338505"/>
                    </a:ext>
                  </a:extLst>
                </a:gridCol>
                <a:gridCol w="1846028">
                  <a:extLst>
                    <a:ext uri="{9D8B030D-6E8A-4147-A177-3AD203B41FA5}">
                      <a16:colId xmlns:a16="http://schemas.microsoft.com/office/drawing/2014/main" val="852078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h.id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h.secret_name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h.team_id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t.name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t.headquarters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66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58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69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Desert</a:t>
                      </a:r>
                      <a:r>
                        <a:rPr lang="es-CO" dirty="0"/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267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18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23A1E66-A93A-CE7E-2096-56EC0CCD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>
            <a:normAutofit/>
          </a:bodyPr>
          <a:lstStyle/>
          <a:p>
            <a:r>
              <a:rPr lang="es-ES" dirty="0"/>
              <a:t>JOIN malo = explosión de filas</a:t>
            </a:r>
            <a:endParaRPr lang="es-CO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973B99C-AC5A-282D-253D-DDC939DA46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>
            <a:normAutofit/>
          </a:bodyPr>
          <a:lstStyle/>
          <a:p>
            <a:r>
              <a:rPr lang="es-ES" dirty="0" err="1"/>
              <a:t>fact</a:t>
            </a:r>
            <a:r>
              <a:rPr lang="es-ES" dirty="0"/>
              <a:t> ↔ </a:t>
            </a:r>
            <a:r>
              <a:rPr lang="es-ES" dirty="0" err="1"/>
              <a:t>dim</a:t>
            </a:r>
            <a:r>
              <a:rPr lang="es-ES" dirty="0"/>
              <a:t> con duplicados → multiplicación</a:t>
            </a:r>
          </a:p>
          <a:p>
            <a:r>
              <a:rPr lang="es-ES" dirty="0"/>
              <a:t>Si la dimensión tiene duplicados por clave, el JOIN multiplica.</a:t>
            </a:r>
          </a:p>
          <a:p>
            <a:r>
              <a:rPr lang="es-ES" dirty="0"/>
              <a:t>Se generan datos falsos que van a explotar las métricas</a:t>
            </a:r>
            <a:endParaRPr lang="es-CO" dirty="0"/>
          </a:p>
        </p:txBody>
      </p:sp>
      <p:pic>
        <p:nvPicPr>
          <p:cNvPr id="4098" name="Picture 2" descr="A Meme That Finally Made the Different Types of Joins in SQL 'Click' for Me  | by Spencer Antonio Marlen-Starr | GoPenAI">
            <a:extLst>
              <a:ext uri="{FF2B5EF4-FFF2-40B4-BE49-F238E27FC236}">
                <a16:creationId xmlns:a16="http://schemas.microsoft.com/office/drawing/2014/main" id="{AA067043-748E-09A8-377B-37FD80A9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r="1" b="1"/>
          <a:stretch>
            <a:fillRect/>
          </a:stretch>
        </p:blipFill>
        <p:spPr bwMode="auto"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0924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090D8-880E-77E0-4FE8-53B6BC24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>
            <a:normAutofit/>
          </a:bodyPr>
          <a:lstStyle/>
          <a:p>
            <a:r>
              <a:rPr lang="es-CO" b="1" dirty="0"/>
              <a:t>Detectar el daño con conteos</a:t>
            </a:r>
            <a:endParaRPr lang="es-CO" dirty="0"/>
          </a:p>
        </p:txBody>
      </p:sp>
      <p:pic>
        <p:nvPicPr>
          <p:cNvPr id="5" name="Picture 4" descr="Persona jugando a un juego de mesa">
            <a:extLst>
              <a:ext uri="{FF2B5EF4-FFF2-40B4-BE49-F238E27FC236}">
                <a16:creationId xmlns:a16="http://schemas.microsoft.com/office/drawing/2014/main" id="{618F819C-EE32-C8D9-14EC-538C315E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38" r="4813" b="1"/>
          <a:stretch>
            <a:fillRect/>
          </a:stretch>
        </p:blipFill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F5A68B-765B-2AA2-0902-7EF625BB39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>
            <a:normAutofit/>
          </a:bodyPr>
          <a:lstStyle/>
          <a:p>
            <a:r>
              <a:rPr lang="es-CO" dirty="0" err="1"/>
              <a:t>n_fact</a:t>
            </a:r>
            <a:r>
              <a:rPr lang="es-CO" dirty="0"/>
              <a:t> vs </a:t>
            </a:r>
            <a:r>
              <a:rPr lang="es-CO" dirty="0" err="1"/>
              <a:t>n_join</a:t>
            </a:r>
            <a:r>
              <a:rPr lang="es-CO" dirty="0"/>
              <a:t> = </a:t>
            </a:r>
            <a:r>
              <a:rPr lang="es-CO" dirty="0" err="1"/>
              <a:t>n_join_bad</a:t>
            </a:r>
            <a:endParaRPr lang="es-CO" dirty="0"/>
          </a:p>
          <a:p>
            <a:r>
              <a:rPr lang="es-ES" dirty="0"/>
              <a:t>Si el JOIN introduce más filas de las que había en la </a:t>
            </a:r>
            <a:r>
              <a:rPr lang="es-ES" dirty="0" err="1"/>
              <a:t>fact</a:t>
            </a:r>
            <a:r>
              <a:rPr lang="es-ES" dirty="0"/>
              <a:t> table, hay un problema en la dimensión (duplicados).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F095B3-1245-FF4B-34CA-3C5EFA8C377A}"/>
              </a:ext>
            </a:extLst>
          </p:cNvPr>
          <p:cNvSpPr txBox="1"/>
          <p:nvPr/>
        </p:nvSpPr>
        <p:spPr>
          <a:xfrm>
            <a:off x="786580" y="5055927"/>
            <a:ext cx="2969342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CO" dirty="0"/>
              <a:t>La primera prueba en DE: </a:t>
            </a:r>
            <a:r>
              <a:rPr lang="es-CO" b="1" dirty="0"/>
              <a:t>COUNT antes y después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62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CAA8A-32A2-E56B-AE1C-7A3863B0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/>
          <a:p>
            <a:r>
              <a:rPr lang="es-ES" dirty="0"/>
              <a:t>¿Cómo lo arreglo?</a:t>
            </a:r>
            <a:endParaRPr lang="es-CO" dirty="0"/>
          </a:p>
        </p:txBody>
      </p:sp>
      <p:pic>
        <p:nvPicPr>
          <p:cNvPr id="6" name="Picture 5" descr="Figura humana de madera">
            <a:extLst>
              <a:ext uri="{FF2B5EF4-FFF2-40B4-BE49-F238E27FC236}">
                <a16:creationId xmlns:a16="http://schemas.microsoft.com/office/drawing/2014/main" id="{F46A0BAB-8439-7B17-5F3C-59713DC2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42665"/>
          <a:stretch>
            <a:fillRect/>
          </a:stretch>
        </p:blipFill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9FFC3A1-443D-D1BB-24A0-370984CE62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/>
          <a:p>
            <a:r>
              <a:rPr lang="en-US" dirty="0"/>
              <a:t>DEBO </a:t>
            </a:r>
            <a:r>
              <a:rPr lang="es-ES" dirty="0"/>
              <a:t>corregir la dimensión en el ETL!</a:t>
            </a:r>
          </a:p>
          <a:p>
            <a:r>
              <a:rPr lang="es-ES" dirty="0"/>
              <a:t>Puedo solucionar en el </a:t>
            </a:r>
            <a:r>
              <a:rPr lang="es-ES" dirty="0" err="1"/>
              <a:t>Query</a:t>
            </a:r>
            <a:r>
              <a:rPr lang="es-ES" dirty="0"/>
              <a:t> TEMPORALMENTE con un 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9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5355B-D67B-5BDD-91A2-6C8F32B9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CTE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2B414-889D-42C2-AB92-787ED59A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Un </a:t>
            </a:r>
            <a:r>
              <a:rPr lang="es-ES" b="1" dirty="0"/>
              <a:t>CTE</a:t>
            </a:r>
            <a:r>
              <a:rPr lang="es-ES" dirty="0"/>
              <a:t> es simplemente una </a:t>
            </a:r>
            <a:r>
              <a:rPr lang="es-ES" b="1" dirty="0"/>
              <a:t>tabla temporal lógica</a:t>
            </a:r>
            <a:r>
              <a:rPr lang="es-ES" dirty="0"/>
              <a:t> que creas dentro del mismo </a:t>
            </a:r>
            <a:r>
              <a:rPr lang="es-ES" dirty="0" err="1"/>
              <a:t>query</a:t>
            </a:r>
            <a:r>
              <a:rPr lang="es-ES" dirty="0"/>
              <a:t> para organizar mejor tu SQL.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nombre_cte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nombre_cte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s-CO" dirty="0"/>
              <a:t>Ejemplo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filtered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price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products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category = 'Books'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AVG</a:t>
            </a:r>
            <a:r>
              <a:rPr lang="en-US" dirty="0">
                <a:latin typeface="Consolas" panose="020B0609020204030204" pitchFamily="49" charset="0"/>
              </a:rPr>
              <a:t>(price)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filtered;</a:t>
            </a:r>
          </a:p>
          <a:p>
            <a:r>
              <a:rPr lang="es-CO" dirty="0"/>
              <a:t>Puedo usar esto junto con un </a:t>
            </a:r>
            <a:r>
              <a:rPr lang="es-CO" dirty="0">
                <a:solidFill>
                  <a:srgbClr val="00B0F0"/>
                </a:solidFill>
                <a:latin typeface="Consolas" panose="020B0609020204030204" pitchFamily="49" charset="0"/>
              </a:rPr>
              <a:t>SELECT DISTINCT </a:t>
            </a:r>
            <a:r>
              <a:rPr lang="es-CO" dirty="0"/>
              <a:t>para hacer el JOIN solo con los valores únicos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0E6C4-AE0D-A1CF-A4CF-6F0C6B4B61DB}"/>
              </a:ext>
            </a:extLst>
          </p:cNvPr>
          <p:cNvSpPr txBox="1"/>
          <p:nvPr/>
        </p:nvSpPr>
        <p:spPr>
          <a:xfrm>
            <a:off x="5666232" y="293605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B0F0"/>
                </a:solidFill>
              </a:rPr>
              <a:t>WITH</a:t>
            </a:r>
            <a:r>
              <a:rPr lang="es-CO" dirty="0"/>
              <a:t> </a:t>
            </a:r>
            <a:r>
              <a:rPr lang="es-CO" dirty="0" err="1"/>
              <a:t>dim_host_fixed</a:t>
            </a:r>
            <a:r>
              <a:rPr lang="es-CO" dirty="0"/>
              <a:t> </a:t>
            </a:r>
            <a:r>
              <a:rPr lang="es-CO" dirty="0">
                <a:solidFill>
                  <a:srgbClr val="00B0F0"/>
                </a:solidFill>
              </a:rPr>
              <a:t>AS</a:t>
            </a:r>
            <a:r>
              <a:rPr lang="es-CO" dirty="0"/>
              <a:t> (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rgbClr val="00B0F0"/>
                </a:solidFill>
              </a:rPr>
              <a:t>SELECT</a:t>
            </a:r>
            <a:r>
              <a:rPr lang="es-CO" dirty="0"/>
              <a:t> </a:t>
            </a:r>
            <a:r>
              <a:rPr lang="es-CO" dirty="0">
                <a:solidFill>
                  <a:srgbClr val="00B0F0"/>
                </a:solidFill>
              </a:rPr>
              <a:t>DISTINCT</a:t>
            </a:r>
            <a:r>
              <a:rPr lang="es-CO" dirty="0"/>
              <a:t> </a:t>
            </a:r>
            <a:r>
              <a:rPr lang="es-CO" dirty="0" err="1"/>
              <a:t>host_id</a:t>
            </a:r>
            <a:r>
              <a:rPr lang="es-CO" dirty="0"/>
              <a:t>, </a:t>
            </a:r>
            <a:r>
              <a:rPr lang="es-CO" dirty="0" err="1"/>
              <a:t>host_name</a:t>
            </a:r>
            <a:r>
              <a:rPr lang="es-CO" dirty="0"/>
              <a:t>, </a:t>
            </a:r>
            <a:r>
              <a:rPr lang="es-CO" dirty="0" err="1"/>
              <a:t>host_type</a:t>
            </a:r>
            <a:endParaRPr lang="es-CO" dirty="0"/>
          </a:p>
          <a:p>
            <a:r>
              <a:rPr lang="es-CO" dirty="0"/>
              <a:t>    </a:t>
            </a:r>
            <a:r>
              <a:rPr lang="es-CO" dirty="0">
                <a:solidFill>
                  <a:srgbClr val="00B0F0"/>
                </a:solidFill>
              </a:rPr>
              <a:t>FROM</a:t>
            </a:r>
            <a:r>
              <a:rPr lang="es-CO" dirty="0"/>
              <a:t> </a:t>
            </a:r>
            <a:r>
              <a:rPr lang="es-CO" dirty="0" err="1"/>
              <a:t>dim_host</a:t>
            </a:r>
            <a:endParaRPr lang="es-CO" dirty="0"/>
          </a:p>
          <a:p>
            <a:r>
              <a:rPr lang="es-CO" dirty="0"/>
              <a:t>)</a:t>
            </a:r>
          </a:p>
          <a:p>
            <a:r>
              <a:rPr lang="en-US" dirty="0">
                <a:solidFill>
                  <a:srgbClr val="00B0F0"/>
                </a:solidFill>
              </a:rPr>
              <a:t>SELECT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f.event_id</a:t>
            </a:r>
            <a:r>
              <a:rPr lang="en-US" dirty="0"/>
              <a:t>, </a:t>
            </a:r>
            <a:r>
              <a:rPr lang="en-US" dirty="0" err="1"/>
              <a:t>f.host_id</a:t>
            </a:r>
            <a:r>
              <a:rPr lang="en-US" dirty="0"/>
              <a:t>, </a:t>
            </a:r>
            <a:r>
              <a:rPr lang="en-US" dirty="0" err="1"/>
              <a:t>d.host_name</a:t>
            </a: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fact_events</a:t>
            </a:r>
            <a:r>
              <a:rPr lang="en-US" dirty="0"/>
              <a:t> f </a:t>
            </a:r>
          </a:p>
          <a:p>
            <a:r>
              <a:rPr lang="en-US" dirty="0">
                <a:solidFill>
                  <a:srgbClr val="00B0F0"/>
                </a:solidFill>
              </a:rPr>
              <a:t>JOIN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dim_host_fixed</a:t>
            </a:r>
            <a:r>
              <a:rPr lang="en-US" dirty="0"/>
              <a:t> d </a:t>
            </a:r>
          </a:p>
          <a:p>
            <a:r>
              <a:rPr lang="en-US" dirty="0">
                <a:solidFill>
                  <a:srgbClr val="00B0F0"/>
                </a:solidFill>
              </a:rPr>
              <a:t>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f.host_id</a:t>
            </a:r>
            <a:r>
              <a:rPr lang="en-US" dirty="0"/>
              <a:t> = </a:t>
            </a:r>
            <a:r>
              <a:rPr lang="en-US" dirty="0" err="1"/>
              <a:t>d.host_id</a:t>
            </a:r>
            <a:r>
              <a:rPr lang="en-US" dirty="0"/>
              <a:t>;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CB4B-B05A-625A-342A-D7CA10DE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31" y="0"/>
            <a:ext cx="1787169" cy="134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D0A0A-245A-B370-9B26-DEC1879B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/>
          <a:p>
            <a:r>
              <a:rPr lang="es-ES" sz="4700"/>
              <a:t>LEFT JOIN = conservar la </a:t>
            </a:r>
            <a:r>
              <a:rPr lang="es-ES" sz="4700" err="1"/>
              <a:t>fact</a:t>
            </a:r>
            <a:r>
              <a:rPr lang="es-ES" sz="4700"/>
              <a:t>, mostrar los faltantes</a:t>
            </a:r>
            <a:endParaRPr lang="es-CO" sz="470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BADB0621-D031-90FF-1875-748817C1C0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CO" altLang="es-CO" sz="1300"/>
              <a:t>filas de </a:t>
            </a:r>
            <a:r>
              <a:rPr lang="es-CO" altLang="es-CO" sz="1300" err="1"/>
              <a:t>fact</a:t>
            </a:r>
            <a:r>
              <a:rPr lang="es-CO" altLang="es-CO" sz="1300"/>
              <a:t> siempre aparecen</a:t>
            </a:r>
          </a:p>
          <a:p>
            <a:pPr>
              <a:lnSpc>
                <a:spcPct val="110000"/>
              </a:lnSpc>
            </a:pPr>
            <a:r>
              <a:rPr lang="es-CO" altLang="es-CO" sz="1300"/>
              <a:t>si no hay match en </a:t>
            </a:r>
            <a:r>
              <a:rPr lang="es-CO" altLang="es-CO" sz="1300" err="1"/>
              <a:t>dim</a:t>
            </a:r>
            <a:r>
              <a:rPr lang="es-CO" altLang="es-CO" sz="1300"/>
              <a:t> → columnas de </a:t>
            </a:r>
            <a:r>
              <a:rPr lang="es-CO" altLang="es-CO" sz="1300" err="1"/>
              <a:t>dim</a:t>
            </a:r>
            <a:r>
              <a:rPr lang="es-CO" altLang="es-CO" sz="1300"/>
              <a:t> quedan </a:t>
            </a:r>
            <a:r>
              <a:rPr lang="es-CO" altLang="es-CO" sz="1300" b="1"/>
              <a:t>NULL</a:t>
            </a:r>
          </a:p>
          <a:p>
            <a:pPr>
              <a:lnSpc>
                <a:spcPct val="110000"/>
              </a:lnSpc>
            </a:pPr>
            <a:r>
              <a:rPr lang="es-CO" altLang="es-CO" sz="1300" b="1"/>
              <a:t>Resumen</a:t>
            </a:r>
          </a:p>
          <a:p>
            <a:pPr lvl="1">
              <a:lnSpc>
                <a:spcPct val="110000"/>
              </a:lnSpc>
            </a:pPr>
            <a:r>
              <a:rPr lang="es-CO" altLang="es-CO" sz="1300"/>
              <a:t>JOIN filtra</a:t>
            </a:r>
          </a:p>
          <a:p>
            <a:pPr lvl="1">
              <a:lnSpc>
                <a:spcPct val="110000"/>
              </a:lnSpc>
            </a:pPr>
            <a:r>
              <a:rPr lang="es-CO" altLang="es-CO" sz="1300"/>
              <a:t>LEFT JOIN revela.</a:t>
            </a:r>
          </a:p>
          <a:p>
            <a:pPr lvl="1">
              <a:lnSpc>
                <a:spcPct val="110000"/>
              </a:lnSpc>
            </a:pPr>
            <a:r>
              <a:rPr lang="es-CO" altLang="es-CO" sz="1300"/>
              <a:t>Si ves </a:t>
            </a:r>
            <a:r>
              <a:rPr lang="es-CO" altLang="es-CO" sz="1300" err="1"/>
              <a:t>NULLs</a:t>
            </a:r>
            <a:r>
              <a:rPr lang="es-CO" altLang="es-CO" sz="1300"/>
              <a:t> en la dimensión, encontraste un problema</a:t>
            </a:r>
          </a:p>
          <a:p>
            <a:pPr>
              <a:lnSpc>
                <a:spcPct val="110000"/>
              </a:lnSpc>
            </a:pPr>
            <a:r>
              <a:rPr lang="es-ES" sz="1300"/>
              <a:t>La </a:t>
            </a:r>
            <a:r>
              <a:rPr lang="es-ES" sz="1300" err="1"/>
              <a:t>fact</a:t>
            </a:r>
            <a:r>
              <a:rPr lang="es-ES" sz="1300"/>
              <a:t> </a:t>
            </a:r>
            <a:r>
              <a:rPr lang="es-ES" sz="1300" b="1"/>
              <a:t>no debería tener claves que no existan en la dimensión</a:t>
            </a:r>
            <a:r>
              <a:rPr lang="es-ES" sz="1300"/>
              <a:t>.</a:t>
            </a:r>
            <a:endParaRPr lang="es-CO" altLang="es-CO" sz="1300"/>
          </a:p>
        </p:txBody>
      </p:sp>
    </p:spTree>
    <p:extLst>
      <p:ext uri="{BB962C8B-B14F-4D97-AF65-F5344CB8AC3E}">
        <p14:creationId xmlns:p14="http://schemas.microsoft.com/office/powerpoint/2010/main" val="42446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B1B3F-AD65-CC9E-7968-2A6D53EFE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0CEE6585-F588-C69B-CBC9-878D90EABF56}"/>
              </a:ext>
            </a:extLst>
          </p:cNvPr>
          <p:cNvSpPr/>
          <p:nvPr/>
        </p:nvSpPr>
        <p:spPr>
          <a:xfrm>
            <a:off x="5085252" y="3446204"/>
            <a:ext cx="2287996" cy="1563003"/>
          </a:xfrm>
          <a:prstGeom prst="downArrow">
            <a:avLst>
              <a:gd name="adj1" fmla="val 42442"/>
              <a:gd name="adj2" fmla="val 51258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JOIN</a:t>
            </a:r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018F6A-F2A3-F953-FB67-30DDB772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40" y="132047"/>
            <a:ext cx="4478950" cy="969264"/>
          </a:xfrm>
        </p:spPr>
        <p:txBody>
          <a:bodyPr>
            <a:normAutofit/>
          </a:bodyPr>
          <a:lstStyle/>
          <a:p>
            <a:r>
              <a:rPr lang="es-ES" dirty="0"/>
              <a:t>Ejemplo LEFT JOIN</a:t>
            </a:r>
            <a:endParaRPr lang="es-CO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F4AE6A0-C577-05EA-9C2B-F2101F15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80999"/>
              </p:ext>
            </p:extLst>
          </p:nvPr>
        </p:nvGraphicFramePr>
        <p:xfrm>
          <a:off x="181540" y="1483975"/>
          <a:ext cx="5292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41">
                  <a:extLst>
                    <a:ext uri="{9D8B030D-6E8A-4147-A177-3AD203B41FA5}">
                      <a16:colId xmlns:a16="http://schemas.microsoft.com/office/drawing/2014/main" val="66108983"/>
                    </a:ext>
                  </a:extLst>
                </a:gridCol>
                <a:gridCol w="1130709">
                  <a:extLst>
                    <a:ext uri="{9D8B030D-6E8A-4147-A177-3AD203B41FA5}">
                      <a16:colId xmlns:a16="http://schemas.microsoft.com/office/drawing/2014/main" val="3522124185"/>
                    </a:ext>
                  </a:extLst>
                </a:gridCol>
                <a:gridCol w="1651820">
                  <a:extLst>
                    <a:ext uri="{9D8B030D-6E8A-4147-A177-3AD203B41FA5}">
                      <a16:colId xmlns:a16="http://schemas.microsoft.com/office/drawing/2014/main" val="1299535292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1494348686"/>
                    </a:ext>
                  </a:extLst>
                </a:gridCol>
                <a:gridCol w="1238863">
                  <a:extLst>
                    <a:ext uri="{9D8B030D-6E8A-4147-A177-3AD203B41FA5}">
                      <a16:colId xmlns:a16="http://schemas.microsoft.com/office/drawing/2014/main" val="107661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92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60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4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Loki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Laufeyson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1500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99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649023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0C47634-B41A-B5C5-A966-9ACED59EA2F2}"/>
              </a:ext>
            </a:extLst>
          </p:cNvPr>
          <p:cNvGraphicFramePr>
            <a:graphicFrameLocks noGrp="1"/>
          </p:cNvGraphicFramePr>
          <p:nvPr/>
        </p:nvGraphicFramePr>
        <p:xfrm>
          <a:off x="7373248" y="1921708"/>
          <a:ext cx="409116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720">
                  <a:extLst>
                    <a:ext uri="{9D8B030D-6E8A-4147-A177-3AD203B41FA5}">
                      <a16:colId xmlns:a16="http://schemas.microsoft.com/office/drawing/2014/main" val="3778736735"/>
                    </a:ext>
                  </a:extLst>
                </a:gridCol>
                <a:gridCol w="1730478">
                  <a:extLst>
                    <a:ext uri="{9D8B030D-6E8A-4147-A177-3AD203B41FA5}">
                      <a16:colId xmlns:a16="http://schemas.microsoft.com/office/drawing/2014/main" val="1650441109"/>
                    </a:ext>
                  </a:extLst>
                </a:gridCol>
                <a:gridCol w="1818968">
                  <a:extLst>
                    <a:ext uri="{9D8B030D-6E8A-4147-A177-3AD203B41FA5}">
                      <a16:colId xmlns:a16="http://schemas.microsoft.com/office/drawing/2014/main" val="3871324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headquarters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2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Desert</a:t>
                      </a:r>
                      <a:r>
                        <a:rPr lang="es-CO" dirty="0">
                          <a:effectLst/>
                        </a:rPr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532148"/>
                  </a:ext>
                </a:extLst>
              </a:tr>
            </a:tbl>
          </a:graphicData>
        </a:graphic>
      </p:graphicFrame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7D65AC-BD1D-E23F-8466-28F063699876}"/>
              </a:ext>
            </a:extLst>
          </p:cNvPr>
          <p:cNvCxnSpPr>
            <a:endCxn id="11" idx="1"/>
          </p:cNvCxnSpPr>
          <p:nvPr/>
        </p:nvCxnSpPr>
        <p:spPr>
          <a:xfrm>
            <a:off x="5437239" y="2085021"/>
            <a:ext cx="1936009" cy="392947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5D8CA15E-BF6F-E4EE-C032-F96F1B1D1C6F}"/>
              </a:ext>
            </a:extLst>
          </p:cNvPr>
          <p:cNvCxnSpPr>
            <a:endCxn id="11" idx="1"/>
          </p:cNvCxnSpPr>
          <p:nvPr/>
        </p:nvCxnSpPr>
        <p:spPr>
          <a:xfrm flipV="1">
            <a:off x="5437239" y="2477968"/>
            <a:ext cx="1936009" cy="334640"/>
          </a:xfrm>
          <a:prstGeom prst="bentConnector3">
            <a:avLst>
              <a:gd name="adj1" fmla="val 352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EFB9C94B-B2A5-E1D4-22A4-654A5D9670EA}"/>
              </a:ext>
            </a:extLst>
          </p:cNvPr>
          <p:cNvCxnSpPr/>
          <p:nvPr/>
        </p:nvCxnSpPr>
        <p:spPr>
          <a:xfrm>
            <a:off x="5473715" y="2389821"/>
            <a:ext cx="1899533" cy="471833"/>
          </a:xfrm>
          <a:prstGeom prst="bentConnector3">
            <a:avLst>
              <a:gd name="adj1" fmla="val 6811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249E699-4670-8081-DA3B-346EFC7162DA}"/>
              </a:ext>
            </a:extLst>
          </p:cNvPr>
          <p:cNvSpPr/>
          <p:nvPr/>
        </p:nvSpPr>
        <p:spPr>
          <a:xfrm>
            <a:off x="2347028" y="3259174"/>
            <a:ext cx="8386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hero</a:t>
            </a:r>
            <a:endParaRPr lang="es-E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FAC3F40-3E4B-9C63-F91E-DD4695676AFF}"/>
              </a:ext>
            </a:extLst>
          </p:cNvPr>
          <p:cNvSpPr/>
          <p:nvPr/>
        </p:nvSpPr>
        <p:spPr>
          <a:xfrm>
            <a:off x="9106798" y="2967335"/>
            <a:ext cx="946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 err="1">
                <a:ln/>
                <a:solidFill>
                  <a:schemeClr val="accent3"/>
                </a:solidFill>
              </a:rPr>
              <a:t>team</a:t>
            </a:r>
            <a:endParaRPr lang="es-ES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3C99FE3-3544-2C3C-5DFA-62FF9462D7D5}"/>
              </a:ext>
            </a:extLst>
          </p:cNvPr>
          <p:cNvSpPr/>
          <p:nvPr/>
        </p:nvSpPr>
        <p:spPr>
          <a:xfrm>
            <a:off x="3791550" y="3429000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31AAEE-C803-008F-81A8-D716326B7F17}"/>
              </a:ext>
            </a:extLst>
          </p:cNvPr>
          <p:cNvSpPr/>
          <p:nvPr/>
        </p:nvSpPr>
        <p:spPr>
          <a:xfrm>
            <a:off x="10226784" y="3062337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08AFCEF1-4C6C-BD81-7049-74EB1686FD4E}"/>
              </a:ext>
            </a:extLst>
          </p:cNvPr>
          <p:cNvGraphicFramePr>
            <a:graphicFrameLocks noGrp="1"/>
          </p:cNvGraphicFramePr>
          <p:nvPr/>
        </p:nvGraphicFramePr>
        <p:xfrm>
          <a:off x="1106770" y="5242593"/>
          <a:ext cx="9978460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95746">
                  <a:extLst>
                    <a:ext uri="{9D8B030D-6E8A-4147-A177-3AD203B41FA5}">
                      <a16:colId xmlns:a16="http://schemas.microsoft.com/office/drawing/2014/main" val="2966315062"/>
                    </a:ext>
                  </a:extLst>
                </a:gridCol>
                <a:gridCol w="1134208">
                  <a:extLst>
                    <a:ext uri="{9D8B030D-6E8A-4147-A177-3AD203B41FA5}">
                      <a16:colId xmlns:a16="http://schemas.microsoft.com/office/drawing/2014/main" val="3837249114"/>
                    </a:ext>
                  </a:extLst>
                </a:gridCol>
                <a:gridCol w="1809136">
                  <a:extLst>
                    <a:ext uri="{9D8B030D-6E8A-4147-A177-3AD203B41FA5}">
                      <a16:colId xmlns:a16="http://schemas.microsoft.com/office/drawing/2014/main" val="1579989271"/>
                    </a:ext>
                  </a:extLst>
                </a:gridCol>
                <a:gridCol w="865239">
                  <a:extLst>
                    <a:ext uri="{9D8B030D-6E8A-4147-A177-3AD203B41FA5}">
                      <a16:colId xmlns:a16="http://schemas.microsoft.com/office/drawing/2014/main" val="2028673831"/>
                    </a:ext>
                  </a:extLst>
                </a:gridCol>
                <a:gridCol w="1337187">
                  <a:extLst>
                    <a:ext uri="{9D8B030D-6E8A-4147-A177-3AD203B41FA5}">
                      <a16:colId xmlns:a16="http://schemas.microsoft.com/office/drawing/2014/main" val="3413664666"/>
                    </a:ext>
                  </a:extLst>
                </a:gridCol>
                <a:gridCol w="580103">
                  <a:extLst>
                    <a:ext uri="{9D8B030D-6E8A-4147-A177-3AD203B41FA5}">
                      <a16:colId xmlns:a16="http://schemas.microsoft.com/office/drawing/2014/main" val="2685511428"/>
                    </a:ext>
                  </a:extLst>
                </a:gridCol>
                <a:gridCol w="1710813">
                  <a:extLst>
                    <a:ext uri="{9D8B030D-6E8A-4147-A177-3AD203B41FA5}">
                      <a16:colId xmlns:a16="http://schemas.microsoft.com/office/drawing/2014/main" val="448338505"/>
                    </a:ext>
                  </a:extLst>
                </a:gridCol>
                <a:gridCol w="1846028">
                  <a:extLst>
                    <a:ext uri="{9D8B030D-6E8A-4147-A177-3AD203B41FA5}">
                      <a16:colId xmlns:a16="http://schemas.microsoft.com/office/drawing/2014/main" val="852078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h.id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h.secret_name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h.team_id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t.name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t.headquarters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66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58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69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Desert</a:t>
                      </a:r>
                      <a:r>
                        <a:rPr lang="es-CO" dirty="0"/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267769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D93F981-8DAD-D446-F0FF-70CD0935479A}"/>
              </a:ext>
            </a:extLst>
          </p:cNvPr>
          <p:cNvSpPr txBox="1">
            <a:spLocks/>
          </p:cNvSpPr>
          <p:nvPr/>
        </p:nvSpPr>
        <p:spPr>
          <a:xfrm>
            <a:off x="7675673" y="231114"/>
            <a:ext cx="2698954" cy="141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 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 team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r>
              <a:rPr lang="en-US" dirty="0">
                <a:latin typeface="Consolas" panose="020B0609020204030204" pitchFamily="49" charset="0"/>
              </a:rPr>
              <a:t> = t.id;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546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4C03-615E-1690-0F40-086A5984A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9BAF981F-A386-6136-EB13-477790DDE190}"/>
              </a:ext>
            </a:extLst>
          </p:cNvPr>
          <p:cNvSpPr/>
          <p:nvPr/>
        </p:nvSpPr>
        <p:spPr>
          <a:xfrm>
            <a:off x="5085252" y="3446204"/>
            <a:ext cx="2287996" cy="1563003"/>
          </a:xfrm>
          <a:prstGeom prst="downArrow">
            <a:avLst>
              <a:gd name="adj1" fmla="val 42442"/>
              <a:gd name="adj2" fmla="val 51258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LEFT JOIN</a:t>
            </a:r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73C17B-88EE-02C6-EE06-BC8624E7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40" y="132047"/>
            <a:ext cx="4478950" cy="969264"/>
          </a:xfrm>
        </p:spPr>
        <p:txBody>
          <a:bodyPr>
            <a:normAutofit/>
          </a:bodyPr>
          <a:lstStyle/>
          <a:p>
            <a:r>
              <a:rPr lang="es-ES" dirty="0"/>
              <a:t>Ejemplo LEFT JOIN</a:t>
            </a:r>
            <a:endParaRPr lang="es-CO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39FCF0-5E92-7706-4ECC-510F9BEF86C3}"/>
              </a:ext>
            </a:extLst>
          </p:cNvPr>
          <p:cNvGraphicFramePr>
            <a:graphicFrameLocks noGrp="1"/>
          </p:cNvGraphicFramePr>
          <p:nvPr/>
        </p:nvGraphicFramePr>
        <p:xfrm>
          <a:off x="181540" y="1483975"/>
          <a:ext cx="5292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41">
                  <a:extLst>
                    <a:ext uri="{9D8B030D-6E8A-4147-A177-3AD203B41FA5}">
                      <a16:colId xmlns:a16="http://schemas.microsoft.com/office/drawing/2014/main" val="66108983"/>
                    </a:ext>
                  </a:extLst>
                </a:gridCol>
                <a:gridCol w="1130709">
                  <a:extLst>
                    <a:ext uri="{9D8B030D-6E8A-4147-A177-3AD203B41FA5}">
                      <a16:colId xmlns:a16="http://schemas.microsoft.com/office/drawing/2014/main" val="3522124185"/>
                    </a:ext>
                  </a:extLst>
                </a:gridCol>
                <a:gridCol w="1651820">
                  <a:extLst>
                    <a:ext uri="{9D8B030D-6E8A-4147-A177-3AD203B41FA5}">
                      <a16:colId xmlns:a16="http://schemas.microsoft.com/office/drawing/2014/main" val="1299535292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1494348686"/>
                    </a:ext>
                  </a:extLst>
                </a:gridCol>
                <a:gridCol w="1238863">
                  <a:extLst>
                    <a:ext uri="{9D8B030D-6E8A-4147-A177-3AD203B41FA5}">
                      <a16:colId xmlns:a16="http://schemas.microsoft.com/office/drawing/2014/main" val="107661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92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60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4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Loki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Laufeyson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1500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99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649023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73CF762F-48E4-B9AF-180E-C4020795BA88}"/>
              </a:ext>
            </a:extLst>
          </p:cNvPr>
          <p:cNvGraphicFramePr>
            <a:graphicFrameLocks noGrp="1"/>
          </p:cNvGraphicFramePr>
          <p:nvPr/>
        </p:nvGraphicFramePr>
        <p:xfrm>
          <a:off x="7373248" y="1921708"/>
          <a:ext cx="409116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720">
                  <a:extLst>
                    <a:ext uri="{9D8B030D-6E8A-4147-A177-3AD203B41FA5}">
                      <a16:colId xmlns:a16="http://schemas.microsoft.com/office/drawing/2014/main" val="3778736735"/>
                    </a:ext>
                  </a:extLst>
                </a:gridCol>
                <a:gridCol w="1730478">
                  <a:extLst>
                    <a:ext uri="{9D8B030D-6E8A-4147-A177-3AD203B41FA5}">
                      <a16:colId xmlns:a16="http://schemas.microsoft.com/office/drawing/2014/main" val="1650441109"/>
                    </a:ext>
                  </a:extLst>
                </a:gridCol>
                <a:gridCol w="1818968">
                  <a:extLst>
                    <a:ext uri="{9D8B030D-6E8A-4147-A177-3AD203B41FA5}">
                      <a16:colId xmlns:a16="http://schemas.microsoft.com/office/drawing/2014/main" val="3871324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headquarters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2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Gamma </a:t>
                      </a:r>
                      <a:r>
                        <a:rPr lang="es-CO" dirty="0" err="1">
                          <a:effectLst/>
                        </a:rPr>
                        <a:t>Force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Desert</a:t>
                      </a:r>
                      <a:r>
                        <a:rPr lang="es-CO" dirty="0">
                          <a:effectLst/>
                        </a:rPr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532148"/>
                  </a:ext>
                </a:extLst>
              </a:tr>
            </a:tbl>
          </a:graphicData>
        </a:graphic>
      </p:graphicFrame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A57DF86-D932-BC1D-9741-62BE5CA68630}"/>
              </a:ext>
            </a:extLst>
          </p:cNvPr>
          <p:cNvCxnSpPr>
            <a:endCxn id="11" idx="1"/>
          </p:cNvCxnSpPr>
          <p:nvPr/>
        </p:nvCxnSpPr>
        <p:spPr>
          <a:xfrm>
            <a:off x="5437239" y="2085021"/>
            <a:ext cx="1936009" cy="392947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1D35DAC-6739-B01D-F88A-93B12F972490}"/>
              </a:ext>
            </a:extLst>
          </p:cNvPr>
          <p:cNvCxnSpPr>
            <a:endCxn id="11" idx="1"/>
          </p:cNvCxnSpPr>
          <p:nvPr/>
        </p:nvCxnSpPr>
        <p:spPr>
          <a:xfrm flipV="1">
            <a:off x="5437239" y="2477968"/>
            <a:ext cx="1936009" cy="334640"/>
          </a:xfrm>
          <a:prstGeom prst="bentConnector3">
            <a:avLst>
              <a:gd name="adj1" fmla="val 352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AAC7A0F6-E3E7-E64F-80D7-49240076BA25}"/>
              </a:ext>
            </a:extLst>
          </p:cNvPr>
          <p:cNvCxnSpPr/>
          <p:nvPr/>
        </p:nvCxnSpPr>
        <p:spPr>
          <a:xfrm>
            <a:off x="5473715" y="2389821"/>
            <a:ext cx="1899533" cy="471833"/>
          </a:xfrm>
          <a:prstGeom prst="bentConnector3">
            <a:avLst>
              <a:gd name="adj1" fmla="val 6811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4A2005-9D93-731A-1A6D-88D9DFEF6710}"/>
              </a:ext>
            </a:extLst>
          </p:cNvPr>
          <p:cNvSpPr/>
          <p:nvPr/>
        </p:nvSpPr>
        <p:spPr>
          <a:xfrm>
            <a:off x="2347028" y="3259174"/>
            <a:ext cx="8386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hero</a:t>
            </a:r>
            <a:endParaRPr lang="es-E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8A78E7C-0827-EC1A-5869-810CD28CA548}"/>
              </a:ext>
            </a:extLst>
          </p:cNvPr>
          <p:cNvSpPr/>
          <p:nvPr/>
        </p:nvSpPr>
        <p:spPr>
          <a:xfrm>
            <a:off x="9106798" y="2967335"/>
            <a:ext cx="946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 err="1">
                <a:ln/>
                <a:solidFill>
                  <a:schemeClr val="accent3"/>
                </a:solidFill>
              </a:rPr>
              <a:t>team</a:t>
            </a:r>
            <a:endParaRPr lang="es-ES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4110C69-2D64-2A01-77DE-7B023E2E0CC6}"/>
              </a:ext>
            </a:extLst>
          </p:cNvPr>
          <p:cNvSpPr/>
          <p:nvPr/>
        </p:nvSpPr>
        <p:spPr>
          <a:xfrm>
            <a:off x="3791550" y="3429000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5647085-BFB4-7ACC-8660-4C58E0AFA409}"/>
              </a:ext>
            </a:extLst>
          </p:cNvPr>
          <p:cNvSpPr/>
          <p:nvPr/>
        </p:nvSpPr>
        <p:spPr>
          <a:xfrm>
            <a:off x="10226784" y="3062337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84180A12-B8FF-34DD-4635-DC68C40D6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29469"/>
              </p:ext>
            </p:extLst>
          </p:nvPr>
        </p:nvGraphicFramePr>
        <p:xfrm>
          <a:off x="1240020" y="5003800"/>
          <a:ext cx="10342380" cy="1854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47774">
                  <a:extLst>
                    <a:ext uri="{9D8B030D-6E8A-4147-A177-3AD203B41FA5}">
                      <a16:colId xmlns:a16="http://schemas.microsoft.com/office/drawing/2014/main" val="2966315062"/>
                    </a:ext>
                  </a:extLst>
                </a:gridCol>
                <a:gridCol w="1170038">
                  <a:extLst>
                    <a:ext uri="{9D8B030D-6E8A-4147-A177-3AD203B41FA5}">
                      <a16:colId xmlns:a16="http://schemas.microsoft.com/office/drawing/2014/main" val="3837249114"/>
                    </a:ext>
                  </a:extLst>
                </a:gridCol>
                <a:gridCol w="1809136">
                  <a:extLst>
                    <a:ext uri="{9D8B030D-6E8A-4147-A177-3AD203B41FA5}">
                      <a16:colId xmlns:a16="http://schemas.microsoft.com/office/drawing/2014/main" val="1579989271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2028673831"/>
                    </a:ext>
                  </a:extLst>
                </a:gridCol>
                <a:gridCol w="1337187">
                  <a:extLst>
                    <a:ext uri="{9D8B030D-6E8A-4147-A177-3AD203B41FA5}">
                      <a16:colId xmlns:a16="http://schemas.microsoft.com/office/drawing/2014/main" val="3413664666"/>
                    </a:ext>
                  </a:extLst>
                </a:gridCol>
                <a:gridCol w="855942">
                  <a:extLst>
                    <a:ext uri="{9D8B030D-6E8A-4147-A177-3AD203B41FA5}">
                      <a16:colId xmlns:a16="http://schemas.microsoft.com/office/drawing/2014/main" val="2685511428"/>
                    </a:ext>
                  </a:extLst>
                </a:gridCol>
                <a:gridCol w="1773207">
                  <a:extLst>
                    <a:ext uri="{9D8B030D-6E8A-4147-A177-3AD203B41FA5}">
                      <a16:colId xmlns:a16="http://schemas.microsoft.com/office/drawing/2014/main" val="448338505"/>
                    </a:ext>
                  </a:extLst>
                </a:gridCol>
                <a:gridCol w="1913354">
                  <a:extLst>
                    <a:ext uri="{9D8B030D-6E8A-4147-A177-3AD203B41FA5}">
                      <a16:colId xmlns:a16="http://schemas.microsoft.com/office/drawing/2014/main" val="852078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h.id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h.secret_name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h.team_id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t.name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t.headquarters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66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58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69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Desert</a:t>
                      </a:r>
                      <a:r>
                        <a:rPr lang="es-CO" dirty="0"/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26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/>
                        <a:t>4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Loki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Laufeyson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1500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99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/>
                        <a:t>NULL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/>
                        <a:t>NULL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/>
                        <a:t>NULL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6015679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89A3EB5-B1B0-8F84-EB7F-945521B07EAE}"/>
              </a:ext>
            </a:extLst>
          </p:cNvPr>
          <p:cNvSpPr txBox="1">
            <a:spLocks/>
          </p:cNvSpPr>
          <p:nvPr/>
        </p:nvSpPr>
        <p:spPr>
          <a:xfrm>
            <a:off x="7675673" y="231114"/>
            <a:ext cx="2698954" cy="141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 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LEFT JOIN</a:t>
            </a:r>
            <a:r>
              <a:rPr lang="en-US" dirty="0">
                <a:latin typeface="Consolas" panose="020B0609020204030204" pitchFamily="49" charset="0"/>
              </a:rPr>
              <a:t>  team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r>
              <a:rPr lang="en-US" dirty="0">
                <a:latin typeface="Consolas" panose="020B0609020204030204" pitchFamily="49" charset="0"/>
              </a:rPr>
              <a:t> = t.id;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781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71648-7815-5993-69DC-6FF9EEB6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86" y="2944368"/>
            <a:ext cx="5125456" cy="969264"/>
          </a:xfrm>
        </p:spPr>
        <p:txBody>
          <a:bodyPr/>
          <a:lstStyle/>
          <a:p>
            <a:pPr algn="ctr"/>
            <a:r>
              <a:rPr lang="es-ES" dirty="0"/>
              <a:t>CTE = crear una tabla lógica temporal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D431BA-535E-C74D-1C6D-98AD9D7D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927" y="1056280"/>
            <a:ext cx="4053742" cy="260132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heroes_by_team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latin typeface="Consolas" panose="020B0609020204030204" pitchFamily="49" charset="0"/>
              </a:rPr>
              <a:t>(*)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n_heroes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GROUP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heroes_by_team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05B47BF-FE09-78A1-596F-73F1E698FFE6}"/>
              </a:ext>
            </a:extLst>
          </p:cNvPr>
          <p:cNvSpPr txBox="1">
            <a:spLocks/>
          </p:cNvSpPr>
          <p:nvPr/>
        </p:nvSpPr>
        <p:spPr>
          <a:xfrm>
            <a:off x="6174661" y="4700606"/>
            <a:ext cx="5574887" cy="17420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El CTE prepara datos antes del análisis. </a:t>
            </a:r>
          </a:p>
          <a:p>
            <a:r>
              <a:rPr lang="es-ES" dirty="0"/>
              <a:t>Es una </a:t>
            </a:r>
            <a:r>
              <a:rPr lang="es-ES" dirty="0" err="1"/>
              <a:t>mini‑tabla</a:t>
            </a:r>
            <a:r>
              <a:rPr lang="es-ES" dirty="0"/>
              <a:t> que solo vive dentro del </a:t>
            </a:r>
            <a:r>
              <a:rPr lang="es-ES" dirty="0" err="1"/>
              <a:t>query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306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A472A-275E-7DC6-B391-D0B8635F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Window</a:t>
            </a:r>
            <a:r>
              <a:rPr lang="es-CO" dirty="0"/>
              <a:t> </a:t>
            </a:r>
            <a:r>
              <a:rPr lang="es-CO" dirty="0" err="1"/>
              <a:t>functions</a:t>
            </a:r>
            <a:r>
              <a:rPr lang="es-CO" dirty="0"/>
              <a:t> = analizar sin agrupar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93BE2A-58CA-2BFD-3E3B-1E1019096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Una </a:t>
            </a:r>
            <a:r>
              <a:rPr lang="es-ES" dirty="0" err="1">
                <a:highlight>
                  <a:srgbClr val="FFFF00"/>
                </a:highlight>
              </a:rPr>
              <a:t>window</a:t>
            </a:r>
            <a:r>
              <a:rPr lang="es-ES" dirty="0">
                <a:highlight>
                  <a:srgbClr val="FFFF00"/>
                </a:highlight>
              </a:rPr>
              <a:t> </a:t>
            </a:r>
            <a:r>
              <a:rPr lang="es-ES" dirty="0" err="1">
                <a:highlight>
                  <a:srgbClr val="FFFF00"/>
                </a:highlight>
              </a:rPr>
              <a:t>function</a:t>
            </a:r>
            <a:r>
              <a:rPr lang="es-ES" dirty="0">
                <a:highlight>
                  <a:srgbClr val="FFFF00"/>
                </a:highlight>
              </a:rPr>
              <a:t> </a:t>
            </a:r>
            <a:r>
              <a:rPr lang="es-ES" dirty="0"/>
              <a:t>calcula algo </a:t>
            </a:r>
            <a:r>
              <a:rPr lang="es-ES" i="1" dirty="0"/>
              <a:t>sobre un grupo de filas</a:t>
            </a:r>
            <a:r>
              <a:rPr lang="es-ES" dirty="0"/>
              <a:t>, pero </a:t>
            </a:r>
            <a:r>
              <a:rPr lang="es-ES" b="1" dirty="0"/>
              <a:t>sin colapsar la tabla</a:t>
            </a:r>
            <a:r>
              <a:rPr lang="es-ES" dirty="0"/>
              <a:t> como hace un GROUP BY.”</a:t>
            </a:r>
          </a:p>
          <a:p>
            <a:r>
              <a:rPr lang="es-ES" dirty="0"/>
              <a:t>Es decir:</a:t>
            </a:r>
          </a:p>
          <a:p>
            <a:pPr lvl="1"/>
            <a:r>
              <a:rPr lang="es-ES" dirty="0"/>
              <a:t>GROUP BY → reduce filas</a:t>
            </a:r>
          </a:p>
          <a:p>
            <a:pPr lvl="1"/>
            <a:r>
              <a:rPr lang="es-ES" dirty="0" err="1"/>
              <a:t>Window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→ mantiene filas y agrega un cálculo adicional</a:t>
            </a:r>
          </a:p>
          <a:p>
            <a:pPr marL="0" indent="0">
              <a:buNone/>
            </a:pPr>
            <a:r>
              <a:rPr lang="es-ES" b="1" dirty="0"/>
              <a:t>1. ROW_NUMBER()</a:t>
            </a:r>
          </a:p>
          <a:p>
            <a:pPr marL="0" indent="0">
              <a:buNone/>
            </a:pPr>
            <a:r>
              <a:rPr lang="es-ES" dirty="0"/>
              <a:t>“Quiero asignar un número de posición.”</a:t>
            </a:r>
          </a:p>
          <a:p>
            <a:pPr marL="0" indent="0">
              <a:buNone/>
            </a:pPr>
            <a:r>
              <a:rPr lang="es-ES" b="1" dirty="0"/>
              <a:t>2. OVER (…)</a:t>
            </a:r>
          </a:p>
          <a:p>
            <a:pPr marL="0" indent="0">
              <a:buNone/>
            </a:pPr>
            <a:r>
              <a:rPr lang="es-ES" dirty="0"/>
              <a:t>“Pero no a toda la tabla, sino dentro de una ventana.”</a:t>
            </a:r>
          </a:p>
          <a:p>
            <a:pPr marL="0" indent="0">
              <a:buNone/>
            </a:pPr>
            <a:r>
              <a:rPr lang="es-ES" b="1" dirty="0"/>
              <a:t>3. PARTITION BY </a:t>
            </a:r>
            <a:r>
              <a:rPr lang="es-ES" b="1" dirty="0" err="1"/>
              <a:t>team_id</a:t>
            </a:r>
            <a:endParaRPr lang="es-ES" b="1" dirty="0"/>
          </a:p>
          <a:p>
            <a:pPr marL="0" indent="0">
              <a:buNone/>
            </a:pPr>
            <a:r>
              <a:rPr lang="es-ES" dirty="0"/>
              <a:t>“Cada equipo es su propio grupo. Los rankings empiezan desde 1 dentro de cada equipo.”</a:t>
            </a:r>
          </a:p>
          <a:p>
            <a:pPr marL="0" indent="0">
              <a:buNone/>
            </a:pPr>
            <a:r>
              <a:rPr lang="es-ES" b="1" dirty="0"/>
              <a:t>4. ORDER BY </a:t>
            </a:r>
            <a:r>
              <a:rPr lang="es-ES" b="1" dirty="0" err="1"/>
              <a:t>age</a:t>
            </a:r>
            <a:r>
              <a:rPr lang="es-ES" b="1" dirty="0"/>
              <a:t> DESC</a:t>
            </a:r>
          </a:p>
          <a:p>
            <a:pPr marL="0" indent="0">
              <a:buNone/>
            </a:pPr>
            <a:r>
              <a:rPr lang="es-ES" dirty="0"/>
              <a:t>“Dentro de cada equipo, ordena de mayor a menor edad</a:t>
            </a:r>
          </a:p>
          <a:p>
            <a:endParaRPr lang="es-ES" dirty="0"/>
          </a:p>
          <a:p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A97CF49-B104-FAC8-1C3B-DC4165362AEB}"/>
              </a:ext>
            </a:extLst>
          </p:cNvPr>
          <p:cNvSpPr txBox="1">
            <a:spLocks/>
          </p:cNvSpPr>
          <p:nvPr/>
        </p:nvSpPr>
        <p:spPr>
          <a:xfrm>
            <a:off x="7708490" y="2104103"/>
            <a:ext cx="4053742" cy="1248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ROW_NUMBER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OVER 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   PARTITION BY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   ORDER BY </a:t>
            </a:r>
            <a:r>
              <a:rPr lang="en-US" dirty="0"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DESC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207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2FAF-931F-3EFB-48B6-C58544F3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2518610" cy="4684295"/>
          </a:xfrm>
        </p:spPr>
        <p:txBody>
          <a:bodyPr/>
          <a:lstStyle/>
          <a:p>
            <a:pPr algn="ctr"/>
            <a:r>
              <a:rPr lang="es-CO" dirty="0"/>
              <a:t>Entregables de la primera semana</a:t>
            </a:r>
            <a:endParaRPr lang="es-CO" b="1" u="sng" dirty="0">
              <a:solidFill>
                <a:srgbClr val="FF0000"/>
              </a:solidFill>
            </a:endParaRPr>
          </a:p>
        </p:txBody>
      </p:sp>
      <p:pic>
        <p:nvPicPr>
          <p:cNvPr id="8" name="Marcador de contenido 7" descr="Texto&#10;&#10;El contenido generado por IA puede ser incorrecto.">
            <a:extLst>
              <a:ext uri="{FF2B5EF4-FFF2-40B4-BE49-F238E27FC236}">
                <a16:creationId xmlns:a16="http://schemas.microsoft.com/office/drawing/2014/main" id="{9062B9D5-4B92-17CC-3E67-01696330B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611" y="64168"/>
            <a:ext cx="9687971" cy="67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28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13A9E-1EBE-BFA9-1E14-09FDD387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6311369" cy="969264"/>
          </a:xfrm>
        </p:spPr>
        <p:txBody>
          <a:bodyPr/>
          <a:lstStyle/>
          <a:p>
            <a:r>
              <a:rPr lang="es-ES" dirty="0"/>
              <a:t>¿Qué es una </a:t>
            </a:r>
            <a:r>
              <a:rPr lang="es-ES" dirty="0" err="1"/>
              <a:t>Window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?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089DDC6-EC26-BA40-999C-EF9404CA8F48}"/>
              </a:ext>
            </a:extLst>
          </p:cNvPr>
          <p:cNvGraphicFramePr>
            <a:graphicFrameLocks noGrp="1"/>
          </p:cNvGraphicFramePr>
          <p:nvPr/>
        </p:nvGraphicFramePr>
        <p:xfrm>
          <a:off x="181540" y="1483975"/>
          <a:ext cx="5292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41">
                  <a:extLst>
                    <a:ext uri="{9D8B030D-6E8A-4147-A177-3AD203B41FA5}">
                      <a16:colId xmlns:a16="http://schemas.microsoft.com/office/drawing/2014/main" val="66108983"/>
                    </a:ext>
                  </a:extLst>
                </a:gridCol>
                <a:gridCol w="1130709">
                  <a:extLst>
                    <a:ext uri="{9D8B030D-6E8A-4147-A177-3AD203B41FA5}">
                      <a16:colId xmlns:a16="http://schemas.microsoft.com/office/drawing/2014/main" val="3522124185"/>
                    </a:ext>
                  </a:extLst>
                </a:gridCol>
                <a:gridCol w="1651820">
                  <a:extLst>
                    <a:ext uri="{9D8B030D-6E8A-4147-A177-3AD203B41FA5}">
                      <a16:colId xmlns:a16="http://schemas.microsoft.com/office/drawing/2014/main" val="1299535292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1494348686"/>
                    </a:ext>
                  </a:extLst>
                </a:gridCol>
                <a:gridCol w="1238863">
                  <a:extLst>
                    <a:ext uri="{9D8B030D-6E8A-4147-A177-3AD203B41FA5}">
                      <a16:colId xmlns:a16="http://schemas.microsoft.com/office/drawing/2014/main" val="107661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Iron</a:t>
                      </a:r>
                      <a:r>
                        <a:rPr lang="es-CO" dirty="0">
                          <a:effectLst/>
                        </a:rPr>
                        <a:t>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92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Odinson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60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4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Loki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Laufeyson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1500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99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649023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C4154A9-69FB-34C4-5B8B-D17C3018C102}"/>
              </a:ext>
            </a:extLst>
          </p:cNvPr>
          <p:cNvSpPr txBox="1">
            <a:spLocks/>
          </p:cNvSpPr>
          <p:nvPr/>
        </p:nvSpPr>
        <p:spPr>
          <a:xfrm>
            <a:off x="7203723" y="0"/>
            <a:ext cx="4349179" cy="3137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name,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age,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ROW_NUMBER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OVER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age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DESC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rank_in_team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hero;</a:t>
            </a:r>
          </a:p>
          <a:p>
            <a:endParaRPr lang="es-CO" dirty="0"/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A8234A53-635A-1DB2-044F-C661FDE76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457840"/>
              </p:ext>
            </p:extLst>
          </p:nvPr>
        </p:nvGraphicFramePr>
        <p:xfrm>
          <a:off x="6741137" y="4361467"/>
          <a:ext cx="465444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358">
                  <a:extLst>
                    <a:ext uri="{9D8B030D-6E8A-4147-A177-3AD203B41FA5}">
                      <a16:colId xmlns:a16="http://schemas.microsoft.com/office/drawing/2014/main" val="71447492"/>
                    </a:ext>
                  </a:extLst>
                </a:gridCol>
                <a:gridCol w="1248697">
                  <a:extLst>
                    <a:ext uri="{9D8B030D-6E8A-4147-A177-3AD203B41FA5}">
                      <a16:colId xmlns:a16="http://schemas.microsoft.com/office/drawing/2014/main" val="917572146"/>
                    </a:ext>
                  </a:extLst>
                </a:gridCol>
                <a:gridCol w="757084">
                  <a:extLst>
                    <a:ext uri="{9D8B030D-6E8A-4147-A177-3AD203B41FA5}">
                      <a16:colId xmlns:a16="http://schemas.microsoft.com/office/drawing/2014/main" val="2696876563"/>
                    </a:ext>
                  </a:extLst>
                </a:gridCol>
                <a:gridCol w="1740310">
                  <a:extLst>
                    <a:ext uri="{9D8B030D-6E8A-4147-A177-3AD203B41FA5}">
                      <a16:colId xmlns:a16="http://schemas.microsoft.com/office/drawing/2014/main" val="3349849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team_id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rank_in_team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30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14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74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56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Loki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9443541"/>
                  </a:ext>
                </a:extLst>
              </a:tr>
            </a:tbl>
          </a:graphicData>
        </a:graphic>
      </p:graphicFrame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0E36AEF-CA1D-1776-6A3A-29D770AB4FB6}"/>
              </a:ext>
            </a:extLst>
          </p:cNvPr>
          <p:cNvSpPr txBox="1">
            <a:spLocks/>
          </p:cNvSpPr>
          <p:nvPr/>
        </p:nvSpPr>
        <p:spPr>
          <a:xfrm>
            <a:off x="429768" y="4031226"/>
            <a:ext cx="6138180" cy="2250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Una </a:t>
            </a:r>
            <a:r>
              <a:rPr lang="es-ES" dirty="0" err="1"/>
              <a:t>window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es como decir: ‘Agrupa mentalmente, ordena dentro del grupo, pero no colapses la tabla.’</a:t>
            </a:r>
          </a:p>
          <a:p>
            <a:r>
              <a:rPr lang="es-ES" dirty="0"/>
              <a:t>Aquí SQL está calculando un ranking por equipo sin perder ninguna fila.</a:t>
            </a:r>
          </a:p>
          <a:p>
            <a:r>
              <a:rPr lang="es-ES" dirty="0"/>
              <a:t>Esto antes lo hacíamos en Python. Hoy SQL moderno lo hace directo.”</a:t>
            </a:r>
          </a:p>
          <a:p>
            <a:endParaRPr lang="es-ES" dirty="0"/>
          </a:p>
          <a:p>
            <a:endParaRPr lang="es-E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18582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7FEFC-469E-20DE-4ED9-5444119A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142800" cy="4453128"/>
          </a:xfrm>
        </p:spPr>
        <p:txBody>
          <a:bodyPr/>
          <a:lstStyle/>
          <a:p>
            <a:pPr algn="ctr"/>
            <a:r>
              <a:rPr lang="es-CO" dirty="0"/>
              <a:t>Reto: CTE + </a:t>
            </a:r>
            <a:r>
              <a:rPr lang="es-CO" dirty="0" err="1"/>
              <a:t>Window</a:t>
            </a:r>
            <a:r>
              <a:rPr lang="es-CO" dirty="0"/>
              <a:t> </a:t>
            </a:r>
            <a:r>
              <a:rPr lang="es-CO" dirty="0" err="1"/>
              <a:t>function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FB94E1-E229-BA5E-914C-59FB524CB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43" y="3805084"/>
            <a:ext cx="11536090" cy="2400250"/>
          </a:xfrm>
        </p:spPr>
        <p:txBody>
          <a:bodyPr>
            <a:normAutofit/>
          </a:bodyPr>
          <a:lstStyle/>
          <a:p>
            <a:r>
              <a:rPr lang="es-ES" b="1" dirty="0"/>
              <a:t>Para cada equipo</a:t>
            </a:r>
            <a:r>
              <a:rPr lang="es-ES" dirty="0"/>
              <a:t>, traer: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b="1" dirty="0"/>
              <a:t>héroe más viejo</a:t>
            </a:r>
            <a:r>
              <a:rPr lang="es-ES" dirty="0"/>
              <a:t> (pero </a:t>
            </a:r>
            <a:r>
              <a:rPr lang="es-ES" b="1" dirty="0"/>
              <a:t>solo si la edad es razonable</a:t>
            </a:r>
            <a:r>
              <a:rPr lang="es-ES" dirty="0"/>
              <a:t>, p.ej. entre 0 y 120),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b="1" dirty="0"/>
              <a:t>promedio de edad</a:t>
            </a:r>
            <a:r>
              <a:rPr lang="es-ES" dirty="0"/>
              <a:t> del equipo y el </a:t>
            </a:r>
            <a:r>
              <a:rPr lang="es-ES" b="1" dirty="0"/>
              <a:t>conteo</a:t>
            </a:r>
            <a:r>
              <a:rPr lang="es-ES" dirty="0"/>
              <a:t> de héroes válidos,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Además mostrar team.name y headquarters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4323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753FD-B86F-2663-37F7-665EAABA4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898" y="3056161"/>
            <a:ext cx="2636618" cy="969264"/>
          </a:xfrm>
        </p:spPr>
        <p:txBody>
          <a:bodyPr/>
          <a:lstStyle/>
          <a:p>
            <a:pPr algn="ctr"/>
            <a:r>
              <a:rPr lang="es-CO" dirty="0"/>
              <a:t>Nueva tabla de Héroes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71B6132-90A9-E544-1D7A-A11C6B8B6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818537"/>
              </p:ext>
            </p:extLst>
          </p:nvPr>
        </p:nvGraphicFramePr>
        <p:xfrm>
          <a:off x="656355" y="0"/>
          <a:ext cx="6696000" cy="6803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532">
                  <a:extLst>
                    <a:ext uri="{9D8B030D-6E8A-4147-A177-3AD203B41FA5}">
                      <a16:colId xmlns:a16="http://schemas.microsoft.com/office/drawing/2014/main" val="1925204014"/>
                    </a:ext>
                  </a:extLst>
                </a:gridCol>
                <a:gridCol w="1579117">
                  <a:extLst>
                    <a:ext uri="{9D8B030D-6E8A-4147-A177-3AD203B41FA5}">
                      <a16:colId xmlns:a16="http://schemas.microsoft.com/office/drawing/2014/main" val="732234525"/>
                    </a:ext>
                  </a:extLst>
                </a:gridCol>
                <a:gridCol w="1579117">
                  <a:extLst>
                    <a:ext uri="{9D8B030D-6E8A-4147-A177-3AD203B41FA5}">
                      <a16:colId xmlns:a16="http://schemas.microsoft.com/office/drawing/2014/main" val="384237660"/>
                    </a:ext>
                  </a:extLst>
                </a:gridCol>
                <a:gridCol w="1579117">
                  <a:extLst>
                    <a:ext uri="{9D8B030D-6E8A-4147-A177-3AD203B41FA5}">
                      <a16:colId xmlns:a16="http://schemas.microsoft.com/office/drawing/2014/main" val="3520551185"/>
                    </a:ext>
                  </a:extLst>
                </a:gridCol>
                <a:gridCol w="1579117">
                  <a:extLst>
                    <a:ext uri="{9D8B030D-6E8A-4147-A177-3AD203B41FA5}">
                      <a16:colId xmlns:a16="http://schemas.microsoft.com/office/drawing/2014/main" val="822773684"/>
                    </a:ext>
                  </a:extLst>
                </a:gridCol>
              </a:tblGrid>
              <a:tr h="258237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939515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717502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Captain America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Steve Rogers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06017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Black Widow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Natasha Romanoff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17466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Spider-Man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Peter Parker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205455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40283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25992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845508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She-Hulk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Jennifer Walters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619784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Skaar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Skaar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692730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Abomination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Emil Blonsky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953219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Red 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Thaddeus Ross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402488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Star-Lord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Peter Quill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24488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929037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Drax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Drax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82843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Rocket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Rocket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12240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Groot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Groot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07183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Mantis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Mantis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35821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Wolverine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Logan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802615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Jean 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Jean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64979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Cyclops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Scott Summers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988741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Storm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Ororo Munroe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52754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Professor 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Charles Xavier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57816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Magneto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Erik Lehnsherr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79963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EC71781B-B401-23B0-32BB-3E5A4C9C8C64}"/>
              </a:ext>
            </a:extLst>
          </p:cNvPr>
          <p:cNvSpPr/>
          <p:nvPr/>
        </p:nvSpPr>
        <p:spPr>
          <a:xfrm>
            <a:off x="5240594" y="1620651"/>
            <a:ext cx="589935" cy="3654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F1F44BA-6BA5-91E0-E41D-7EB4179F0EE3}"/>
              </a:ext>
            </a:extLst>
          </p:cNvPr>
          <p:cNvSpPr/>
          <p:nvPr/>
        </p:nvSpPr>
        <p:spPr>
          <a:xfrm>
            <a:off x="5240594" y="5054616"/>
            <a:ext cx="589935" cy="3654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157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1D272F9-D845-310B-E098-BC2BD228B350}"/>
              </a:ext>
            </a:extLst>
          </p:cNvPr>
          <p:cNvSpPr txBox="1">
            <a:spLocks/>
          </p:cNvSpPr>
          <p:nvPr/>
        </p:nvSpPr>
        <p:spPr>
          <a:xfrm>
            <a:off x="557116" y="200896"/>
            <a:ext cx="4349179" cy="6657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heroes_clean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h.id,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h.name AS </a:t>
            </a:r>
            <a:r>
              <a:rPr lang="en-US" dirty="0" err="1">
                <a:latin typeface="Consolas" panose="020B0609020204030204" pitchFamily="49" charset="0"/>
              </a:rPr>
              <a:t>hero_name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h.age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t.name AS </a:t>
            </a:r>
            <a:r>
              <a:rPr lang="en-US" dirty="0" err="1">
                <a:latin typeface="Consolas" panose="020B0609020204030204" pitchFamily="49" charset="0"/>
              </a:rPr>
              <a:t>team_name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t.headquarters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 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team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t.id =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h.age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BETWEEN</a:t>
            </a:r>
            <a:r>
              <a:rPr lang="en-US" dirty="0">
                <a:latin typeface="Consolas" panose="020B0609020204030204" pitchFamily="49" charset="0"/>
              </a:rPr>
              <a:t> 0 AND 120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ranked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team_name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headquarters,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hero_name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age,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AVG</a:t>
            </a:r>
            <a:r>
              <a:rPr lang="en-US" dirty="0">
                <a:latin typeface="Consolas" panose="020B0609020204030204" pitchFamily="49" charset="0"/>
              </a:rPr>
              <a:t>(age)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OVER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avg_age_in_team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latin typeface="Consolas" panose="020B0609020204030204" pitchFamily="49" charset="0"/>
              </a:rPr>
              <a:t>(*)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OVER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heroes_in_team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ROW_NUMBER()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OVER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age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DESC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hero_name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rn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heroes_clean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team_name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headquarters,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hero_name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oldest_hero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age 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oldest_age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avg_age_in_team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heroes_in_team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ranked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</a:rPr>
              <a:t> =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team_name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9337ACD5-A4FA-A2F4-B843-A0EE44673C43}"/>
              </a:ext>
            </a:extLst>
          </p:cNvPr>
          <p:cNvSpPr/>
          <p:nvPr/>
        </p:nvSpPr>
        <p:spPr>
          <a:xfrm>
            <a:off x="3067665" y="200896"/>
            <a:ext cx="757083" cy="2237504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54D9E6A-4D5C-7DF2-AF0C-45EB58D1FA05}"/>
              </a:ext>
            </a:extLst>
          </p:cNvPr>
          <p:cNvSpPr/>
          <p:nvPr/>
        </p:nvSpPr>
        <p:spPr>
          <a:xfrm>
            <a:off x="4069188" y="904149"/>
            <a:ext cx="64330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 + INNER JOIN para limpiar la tabla y tomar solo edades razonables 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A6E487FB-147F-139F-C326-4718A07EC556}"/>
              </a:ext>
            </a:extLst>
          </p:cNvPr>
          <p:cNvSpPr/>
          <p:nvPr/>
        </p:nvSpPr>
        <p:spPr>
          <a:xfrm>
            <a:off x="3918155" y="3378486"/>
            <a:ext cx="757083" cy="148848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083D7B7-B88E-BEAE-D6D0-76141B4B94F2}"/>
              </a:ext>
            </a:extLst>
          </p:cNvPr>
          <p:cNvSpPr/>
          <p:nvPr/>
        </p:nvSpPr>
        <p:spPr>
          <a:xfrm>
            <a:off x="4675238" y="3661062"/>
            <a:ext cx="31709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Functions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para calcular </a:t>
            </a:r>
            <a:r>
              <a:rPr lang="en-US" dirty="0" err="1">
                <a:latin typeface="Consolas" panose="020B0609020204030204" pitchFamily="49" charset="0"/>
              </a:rPr>
              <a:t>avg_age_in_team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heroes_in_team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rn</a:t>
            </a:r>
            <a:r>
              <a:rPr lang="es-CO" dirty="0">
                <a:latin typeface="Consolas" panose="020B0609020204030204" pitchFamily="49" charset="0"/>
              </a:rPr>
              <a:t> 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637A5E42-ED75-0BFD-B999-C9A1513C0E43}"/>
              </a:ext>
            </a:extLst>
          </p:cNvPr>
          <p:cNvSpPr/>
          <p:nvPr/>
        </p:nvSpPr>
        <p:spPr>
          <a:xfrm>
            <a:off x="8036277" y="2438399"/>
            <a:ext cx="757083" cy="2382419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C09021-1BBC-95EB-5927-960AEE53553D}"/>
              </a:ext>
            </a:extLst>
          </p:cNvPr>
          <p:cNvSpPr/>
          <p:nvPr/>
        </p:nvSpPr>
        <p:spPr>
          <a:xfrm>
            <a:off x="8916774" y="3167943"/>
            <a:ext cx="317090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O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Segunda transformación dentro del mismo CTE. Es un solo WITH que engloba varios CTE, el primero se llama </a:t>
            </a:r>
            <a:r>
              <a:rPr lang="en-US" dirty="0" err="1">
                <a:latin typeface="Consolas" panose="020B0609020204030204" pitchFamily="49" charset="0"/>
              </a:rPr>
              <a:t>heroes_clean</a:t>
            </a:r>
            <a:r>
              <a:rPr lang="es-CO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el segundo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ranked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BD287C74-8BA4-7E34-9954-50FCE5604EEA}"/>
              </a:ext>
            </a:extLst>
          </p:cNvPr>
          <p:cNvSpPr/>
          <p:nvPr/>
        </p:nvSpPr>
        <p:spPr>
          <a:xfrm>
            <a:off x="3037658" y="5034116"/>
            <a:ext cx="757083" cy="1767904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8ED45DB-899B-BA4C-80BC-0E590AF439B3}"/>
              </a:ext>
            </a:extLst>
          </p:cNvPr>
          <p:cNvSpPr/>
          <p:nvPr/>
        </p:nvSpPr>
        <p:spPr>
          <a:xfrm>
            <a:off x="3740630" y="5492186"/>
            <a:ext cx="228502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O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Selección de lo que se desea con </a:t>
            </a:r>
            <a:r>
              <a:rPr lang="en-US" dirty="0" err="1">
                <a:latin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</a:rPr>
              <a:t>=1 </a:t>
            </a:r>
            <a:r>
              <a:rPr lang="es-CO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 que sea el más viejo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7658489B-90A8-F2A7-3B98-7BDBC00C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34217"/>
              </p:ext>
            </p:extLst>
          </p:nvPr>
        </p:nvGraphicFramePr>
        <p:xfrm>
          <a:off x="6166342" y="4936294"/>
          <a:ext cx="5976000" cy="181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000">
                  <a:extLst>
                    <a:ext uri="{9D8B030D-6E8A-4147-A177-3AD203B41FA5}">
                      <a16:colId xmlns:a16="http://schemas.microsoft.com/office/drawing/2014/main" val="2902266507"/>
                    </a:ext>
                  </a:extLst>
                </a:gridCol>
                <a:gridCol w="1057426">
                  <a:extLst>
                    <a:ext uri="{9D8B030D-6E8A-4147-A177-3AD203B41FA5}">
                      <a16:colId xmlns:a16="http://schemas.microsoft.com/office/drawing/2014/main" val="1594045715"/>
                    </a:ext>
                  </a:extLst>
                </a:gridCol>
                <a:gridCol w="973393">
                  <a:extLst>
                    <a:ext uri="{9D8B030D-6E8A-4147-A177-3AD203B41FA5}">
                      <a16:colId xmlns:a16="http://schemas.microsoft.com/office/drawing/2014/main" val="166105593"/>
                    </a:ext>
                  </a:extLst>
                </a:gridCol>
                <a:gridCol w="957181">
                  <a:extLst>
                    <a:ext uri="{9D8B030D-6E8A-4147-A177-3AD203B41FA5}">
                      <a16:colId xmlns:a16="http://schemas.microsoft.com/office/drawing/2014/main" val="463799936"/>
                    </a:ext>
                  </a:extLst>
                </a:gridCol>
                <a:gridCol w="996000">
                  <a:extLst>
                    <a:ext uri="{9D8B030D-6E8A-4147-A177-3AD203B41FA5}">
                      <a16:colId xmlns:a16="http://schemas.microsoft.com/office/drawing/2014/main" val="740606396"/>
                    </a:ext>
                  </a:extLst>
                </a:gridCol>
                <a:gridCol w="996000">
                  <a:extLst>
                    <a:ext uri="{9D8B030D-6E8A-4147-A177-3AD203B41FA5}">
                      <a16:colId xmlns:a16="http://schemas.microsoft.com/office/drawing/2014/main" val="282259143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dirty="0" err="1"/>
                        <a:t>team_name</a:t>
                      </a:r>
                      <a:endParaRPr lang="es-CO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headquarters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oldest_hero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oldest_age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avg_age_in_team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heroes_in_team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9604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New York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Captain America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339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Desert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Abomination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2202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Guardians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Knowhere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Drax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7368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X-Men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Westchester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Magneto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43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22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64B33-F7EF-17F0-A358-B2692B39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/>
          <a:p>
            <a:r>
              <a:rPr lang="es-CO" dirty="0"/>
              <a:t>Errores típicos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F9FD56A-2220-414B-6ED2-05B341C2A39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5846830"/>
              </p:ext>
            </p:extLst>
          </p:nvPr>
        </p:nvGraphicFramePr>
        <p:xfrm>
          <a:off x="5998464" y="2423160"/>
          <a:ext cx="5486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1772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8D012-21BA-1DBC-BF94-B59B7989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Entregables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74A3F7-8B67-1EFA-AD83-B04EEABD11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956" y="2081074"/>
            <a:ext cx="11513575" cy="253664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O" b="1" dirty="0"/>
              <a:t>En clase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1. `docs/w03_sql_practice.md` con el análisis de `dim_host_bad`:</a:t>
            </a:r>
          </a:p>
          <a:p>
            <a:pPr marL="0" indent="0">
              <a:buNone/>
            </a:pPr>
            <a:r>
              <a:rPr lang="es-CO" dirty="0"/>
              <a:t>   - Los 4 conteos: `n_fact`, `n_join_good`, `n_join_bad`, `n_join_fixed` + 2–3 líneas explicando qué pasó.</a:t>
            </a:r>
          </a:p>
          <a:p>
            <a:pPr marL="0" indent="0">
              <a:buNone/>
            </a:pPr>
            <a:r>
              <a:rPr lang="es-CO" dirty="0"/>
              <a:t>   - Respuestas a </a:t>
            </a:r>
            <a:r>
              <a:rPr lang="es-CO" b="1" dirty="0"/>
              <a:t>TODO 1–4</a:t>
            </a:r>
            <a:r>
              <a:rPr lang="es-CO" dirty="0"/>
              <a:t> (cada una: SQL + output pegado).</a:t>
            </a:r>
            <a:br>
              <a:rPr lang="es-CO" dirty="0"/>
            </a:br>
            <a:endParaRPr lang="es-CO" dirty="0"/>
          </a:p>
          <a:p>
            <a:pPr marL="0" indent="0">
              <a:buNone/>
            </a:pPr>
            <a:r>
              <a:rPr lang="es-CO" dirty="0"/>
              <a:t>2) `docs/decisions_log.md`: 1 entrada corta:</a:t>
            </a:r>
          </a:p>
          <a:p>
            <a:pPr marL="0" indent="0">
              <a:buNone/>
            </a:pPr>
            <a:r>
              <a:rPr lang="es-CO" dirty="0"/>
              <a:t>   - “Cómo validé cardinalidad antes de un JOIN” + evidencia (una query de duplicados o un conteo).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76F4387-9F42-65F2-A152-C1A497916EE8}"/>
              </a:ext>
            </a:extLst>
          </p:cNvPr>
          <p:cNvSpPr txBox="1"/>
          <p:nvPr/>
        </p:nvSpPr>
        <p:spPr>
          <a:xfrm>
            <a:off x="4070554" y="4723833"/>
            <a:ext cx="77281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CO" sz="1400" b="1" u="sng" dirty="0"/>
              <a:t>Tarea (para la próxima clase)</a:t>
            </a:r>
            <a:endParaRPr lang="es-CO" sz="1400" u="sng" dirty="0"/>
          </a:p>
          <a:p>
            <a:pPr marL="342900" indent="-342900">
              <a:buAutoNum type="arabicParenR"/>
            </a:pPr>
            <a:r>
              <a:rPr lang="es-CO" sz="1400" u="sng" dirty="0"/>
              <a:t>`</a:t>
            </a:r>
            <a:r>
              <a:rPr lang="es-CO" sz="1400" u="sng" dirty="0" err="1"/>
              <a:t>docs</a:t>
            </a:r>
            <a:r>
              <a:rPr lang="es-CO" sz="1400" u="sng" dirty="0"/>
              <a:t>/w03_join_case.md`: </a:t>
            </a:r>
            <a:r>
              <a:rPr lang="es-CO" sz="1400" b="1" u="sng" dirty="0"/>
              <a:t>1 caso real de JOIN malo</a:t>
            </a:r>
            <a:endParaRPr lang="es-CO" sz="1400" u="sng" dirty="0"/>
          </a:p>
          <a:p>
            <a:pPr marL="0" indent="0">
              <a:buNone/>
            </a:pPr>
            <a:r>
              <a:rPr lang="es-CO" sz="1400" u="sng" dirty="0"/>
              <a:t>   - evidencia con conteos antes/después</a:t>
            </a:r>
          </a:p>
          <a:p>
            <a:pPr marL="0" indent="0">
              <a:buNone/>
            </a:pPr>
            <a:r>
              <a:rPr lang="es-CO" sz="1400" u="sng" dirty="0"/>
              <a:t>   - diagnóstico (qué clave falló)</a:t>
            </a:r>
          </a:p>
          <a:p>
            <a:pPr marL="0" indent="0">
              <a:buNone/>
            </a:pPr>
            <a:r>
              <a:rPr lang="es-CO" sz="1400" u="sng" dirty="0"/>
              <a:t>   - </a:t>
            </a:r>
            <a:r>
              <a:rPr lang="es-CO" sz="1400" u="sng" dirty="0" err="1"/>
              <a:t>fix</a:t>
            </a:r>
            <a:r>
              <a:rPr lang="es-CO" sz="1400" u="sng" dirty="0"/>
              <a:t> simple (por ejemplo: </a:t>
            </a:r>
            <a:r>
              <a:rPr lang="es-CO" sz="1400" u="sng" dirty="0" err="1"/>
              <a:t>dedupe</a:t>
            </a:r>
            <a:r>
              <a:rPr lang="es-CO" sz="1400" u="sng" dirty="0"/>
              <a:t> con `GROUP BY`/`DISTINCT` o </a:t>
            </a:r>
            <a:r>
              <a:rPr lang="es-CO" sz="1400" u="sng" dirty="0" err="1"/>
              <a:t>pre-agregación</a:t>
            </a:r>
            <a:r>
              <a:rPr lang="es-CO" sz="1400" u="sng" dirty="0"/>
              <a:t>)</a:t>
            </a:r>
          </a:p>
          <a:p>
            <a:pPr marL="0" indent="0">
              <a:buNone/>
            </a:pPr>
            <a:r>
              <a:rPr lang="es-CO" sz="1400" u="sng" dirty="0"/>
              <a:t>2) 2 consultas extra (en `</a:t>
            </a:r>
            <a:r>
              <a:rPr lang="es-CO" sz="1400" u="sng" dirty="0" err="1"/>
              <a:t>docs</a:t>
            </a:r>
            <a:r>
              <a:rPr lang="es-CO" sz="1400" u="sng" dirty="0"/>
              <a:t>/w03_sql_practice.md`):</a:t>
            </a:r>
          </a:p>
          <a:p>
            <a:pPr marL="0" indent="0">
              <a:buNone/>
            </a:pPr>
            <a:r>
              <a:rPr lang="es-CO" sz="1400" u="sng" dirty="0"/>
              <a:t>   - 1 que incluya `JOIN`</a:t>
            </a:r>
          </a:p>
          <a:p>
            <a:pPr marL="0" indent="0">
              <a:buNone/>
            </a:pPr>
            <a:r>
              <a:rPr lang="es-CO" sz="1400" u="sng" dirty="0"/>
              <a:t>   - 1 que incluya `CTE`</a:t>
            </a:r>
          </a:p>
        </p:txBody>
      </p:sp>
    </p:spTree>
    <p:extLst>
      <p:ext uri="{BB962C8B-B14F-4D97-AF65-F5344CB8AC3E}">
        <p14:creationId xmlns:p14="http://schemas.microsoft.com/office/powerpoint/2010/main" val="331201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3CDCA-2648-6781-0A36-8EE70889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n w="222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Entregables</a:t>
            </a:r>
            <a:r>
              <a:rPr lang="en-US" dirty="0">
                <a:ln w="222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de Segunda </a:t>
            </a:r>
            <a:r>
              <a:rPr lang="en-US" dirty="0" err="1">
                <a:ln w="222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semana</a:t>
            </a:r>
            <a:r>
              <a:rPr lang="en-US" dirty="0">
                <a:ln w="222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(</a:t>
            </a:r>
            <a:r>
              <a:rPr lang="en-US" dirty="0" err="1">
                <a:ln w="222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Noteobook</a:t>
            </a:r>
            <a:r>
              <a:rPr lang="en-US" dirty="0">
                <a:ln w="222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ln w="222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terminado</a:t>
            </a:r>
            <a:r>
              <a:rPr lang="en-US" dirty="0">
                <a:ln w="22225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y…)</a:t>
            </a: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BC17522B-8176-58B9-0808-E3E5F1F2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817245"/>
            <a:ext cx="11201400" cy="4144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301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es el Big Data y cómo funciona">
            <a:extLst>
              <a:ext uri="{FF2B5EF4-FFF2-40B4-BE49-F238E27FC236}">
                <a16:creationId xmlns:a16="http://schemas.microsoft.com/office/drawing/2014/main" id="{AE3C2514-2F38-6F30-E083-80635272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2DB04F-1656-79F6-3C8A-2195FEA0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64" y="2975242"/>
            <a:ext cx="3493008" cy="3621024"/>
          </a:xfrm>
        </p:spPr>
        <p:txBody>
          <a:bodyPr>
            <a:normAutofit/>
          </a:bodyPr>
          <a:lstStyle/>
          <a:p>
            <a:pPr algn="ctr"/>
            <a:r>
              <a:rPr lang="es-CO" sz="4000" i="1" dirty="0"/>
              <a:t>Modelo de datos</a:t>
            </a:r>
            <a:endParaRPr lang="es-CO" sz="4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492643A-FFF3-7E24-CB0F-17483AC138A9}"/>
              </a:ext>
            </a:extLst>
          </p:cNvPr>
          <p:cNvSpPr txBox="1">
            <a:spLocks/>
          </p:cNvSpPr>
          <p:nvPr/>
        </p:nvSpPr>
        <p:spPr>
          <a:xfrm>
            <a:off x="8698992" y="2975242"/>
            <a:ext cx="3493008" cy="3621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400" i="1" dirty="0">
                <a:solidFill>
                  <a:schemeClr val="bg1"/>
                </a:solidFill>
              </a:rPr>
              <a:t>Lenguaje de consulta</a:t>
            </a:r>
            <a:endParaRPr lang="es-CO" sz="4400" dirty="0">
              <a:solidFill>
                <a:schemeClr val="bg1"/>
              </a:solidFill>
            </a:endParaRPr>
          </a:p>
        </p:txBody>
      </p:sp>
      <p:sp>
        <p:nvSpPr>
          <p:cNvPr id="7" name="Flecha: a la izquierda y derecha 6">
            <a:extLst>
              <a:ext uri="{FF2B5EF4-FFF2-40B4-BE49-F238E27FC236}">
                <a16:creationId xmlns:a16="http://schemas.microsoft.com/office/drawing/2014/main" id="{74965AD2-A2EF-8BBF-1DF8-06DA99F0E4C4}"/>
              </a:ext>
            </a:extLst>
          </p:cNvPr>
          <p:cNvSpPr/>
          <p:nvPr/>
        </p:nvSpPr>
        <p:spPr>
          <a:xfrm>
            <a:off x="4871736" y="3151241"/>
            <a:ext cx="2448527" cy="589935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729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B2CC2-775A-C317-C4F9-9E6EC0A0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01" y="2477249"/>
            <a:ext cx="4584683" cy="1670501"/>
          </a:xfrm>
        </p:spPr>
        <p:txBody>
          <a:bodyPr>
            <a:normAutofit/>
          </a:bodyPr>
          <a:lstStyle/>
          <a:p>
            <a:r>
              <a:rPr lang="es-CO" sz="8800" dirty="0"/>
              <a:t>1 fila </a:t>
            </a:r>
            <a:r>
              <a:rPr lang="es-ES" sz="8800" dirty="0"/>
              <a:t>= 1</a:t>
            </a:r>
            <a:endParaRPr lang="es-CO" sz="8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arcador de contenido 3" descr="Tierra">
                <a:extLst>
                  <a:ext uri="{FF2B5EF4-FFF2-40B4-BE49-F238E27FC236}">
                    <a16:creationId xmlns:a16="http://schemas.microsoft.com/office/drawing/2014/main" id="{904DD882-C352-BB43-3CE7-15A61D6AB742}"/>
                  </a:ext>
                </a:extLst>
              </p:cNvPr>
              <p:cNvGraphicFramePr>
                <a:graphicFrameLocks noGrp="1" noChangeAspect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165539697"/>
                  </p:ext>
                </p:extLst>
              </p:nvPr>
            </p:nvGraphicFramePr>
            <p:xfrm>
              <a:off x="6827994" y="1425677"/>
              <a:ext cx="3161781" cy="31617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61781" cy="316178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4979" ay="1245677" az="106342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188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arcador de contenido 3" descr="Tierra">
                <a:extLst>
                  <a:ext uri="{FF2B5EF4-FFF2-40B4-BE49-F238E27FC236}">
                    <a16:creationId xmlns:a16="http://schemas.microsoft.com/office/drawing/2014/main" id="{904DD882-C352-BB43-3CE7-15A61D6AB7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7994" y="1425677"/>
                <a:ext cx="3161781" cy="31617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ítulo 1">
            <a:extLst>
              <a:ext uri="{FF2B5EF4-FFF2-40B4-BE49-F238E27FC236}">
                <a16:creationId xmlns:a16="http://schemas.microsoft.com/office/drawing/2014/main" id="{A9D13734-7E21-04D5-8876-173C54F287FF}"/>
              </a:ext>
            </a:extLst>
          </p:cNvPr>
          <p:cNvSpPr txBox="1">
            <a:spLocks/>
          </p:cNvSpPr>
          <p:nvPr/>
        </p:nvSpPr>
        <p:spPr>
          <a:xfrm>
            <a:off x="131310" y="5292909"/>
            <a:ext cx="12149180" cy="1670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400" dirty="0"/>
              <a:t>¡Si no declaras el grano, tus </a:t>
            </a:r>
            <a:r>
              <a:rPr lang="es-CO" sz="4400" dirty="0" err="1"/>
              <a:t>JOINs</a:t>
            </a:r>
            <a:r>
              <a:rPr lang="es-CO" sz="4400" dirty="0"/>
              <a:t> mienten!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47D8C0D-C858-AAC2-7863-9B88B8923143}"/>
              </a:ext>
            </a:extLst>
          </p:cNvPr>
          <p:cNvSpPr txBox="1">
            <a:spLocks/>
          </p:cNvSpPr>
          <p:nvPr/>
        </p:nvSpPr>
        <p:spPr>
          <a:xfrm>
            <a:off x="131310" y="546674"/>
            <a:ext cx="11942703" cy="8790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800" dirty="0"/>
              <a:t>Regla de Oro en </a:t>
            </a:r>
            <a:r>
              <a:rPr lang="es-ES" sz="8800" dirty="0" err="1"/>
              <a:t>JOINs</a:t>
            </a:r>
            <a:r>
              <a:rPr lang="es-ES" sz="8800" dirty="0"/>
              <a:t>: ¿Qué representa cada fila?</a:t>
            </a:r>
            <a:endParaRPr lang="es-CO" sz="8800" dirty="0"/>
          </a:p>
        </p:txBody>
      </p:sp>
    </p:spTree>
    <p:extLst>
      <p:ext uri="{BB962C8B-B14F-4D97-AF65-F5344CB8AC3E}">
        <p14:creationId xmlns:p14="http://schemas.microsoft.com/office/powerpoint/2010/main" val="51421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DA4FD-9958-BA38-EDC2-6FC339F9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b">
            <a:normAutofit/>
          </a:bodyPr>
          <a:lstStyle/>
          <a:p>
            <a:r>
              <a:rPr lang="es-ES" dirty="0"/>
              <a:t>Tablas del día</a:t>
            </a:r>
            <a:endParaRPr lang="es-CO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17C8408-A8B0-CBAC-5496-2F757BA64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8407386"/>
              </p:ext>
            </p:extLst>
          </p:nvPr>
        </p:nvGraphicFramePr>
        <p:xfrm>
          <a:off x="429768" y="1380744"/>
          <a:ext cx="10652760" cy="4901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79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0E609-D39F-A240-5F6E-CA615D32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JOIN correcto = </a:t>
            </a:r>
            <a:r>
              <a:rPr lang="es-CO" b="1" dirty="0" err="1"/>
              <a:t>many-to-one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0D70E-3ECC-7FC3-E495-DE53BDA1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6181344"/>
            <a:ext cx="10652760" cy="676656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El conteo de filas no debe crecer</a:t>
            </a:r>
          </a:p>
          <a:p>
            <a:endParaRPr lang="es-CO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C8E6DE3-7F7B-D942-7418-04345070CB55}"/>
              </a:ext>
            </a:extLst>
          </p:cNvPr>
          <p:cNvSpPr/>
          <p:nvPr/>
        </p:nvSpPr>
        <p:spPr>
          <a:xfrm>
            <a:off x="619431" y="1465653"/>
            <a:ext cx="3598608" cy="359860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FB7271F-5FC0-D529-F92E-E563DF5C8163}"/>
              </a:ext>
            </a:extLst>
          </p:cNvPr>
          <p:cNvSpPr/>
          <p:nvPr/>
        </p:nvSpPr>
        <p:spPr>
          <a:xfrm>
            <a:off x="7973963" y="1465653"/>
            <a:ext cx="3598608" cy="3598608"/>
          </a:xfrm>
          <a:prstGeom prst="ellipse">
            <a:avLst/>
          </a:prstGeom>
          <a:noFill/>
          <a:ln w="762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98BEA8-3E86-CA92-4DEE-E54EEE6E7A18}"/>
              </a:ext>
            </a:extLst>
          </p:cNvPr>
          <p:cNvSpPr txBox="1">
            <a:spLocks/>
          </p:cNvSpPr>
          <p:nvPr/>
        </p:nvSpPr>
        <p:spPr>
          <a:xfrm>
            <a:off x="1303806" y="4847951"/>
            <a:ext cx="2229858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/>
              <a:t>Mascotas</a:t>
            </a:r>
            <a:endParaRPr lang="es-CO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171557F-ADCB-F1AC-9B42-0215787A4E5A}"/>
              </a:ext>
            </a:extLst>
          </p:cNvPr>
          <p:cNvSpPr txBox="1">
            <a:spLocks/>
          </p:cNvSpPr>
          <p:nvPr/>
        </p:nvSpPr>
        <p:spPr>
          <a:xfrm>
            <a:off x="9005068" y="4847951"/>
            <a:ext cx="2229858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/>
              <a:t>Dueños</a:t>
            </a:r>
            <a:endParaRPr lang="es-CO" dirty="0"/>
          </a:p>
        </p:txBody>
      </p:sp>
      <p:pic>
        <p:nvPicPr>
          <p:cNvPr id="3076" name="Picture 4" descr="Imágenes de Perro - Descarga gratuita en Freepik">
            <a:extLst>
              <a:ext uri="{FF2B5EF4-FFF2-40B4-BE49-F238E27FC236}">
                <a16:creationId xmlns:a16="http://schemas.microsoft.com/office/drawing/2014/main" id="{78D86967-1D82-2A30-E7AA-8EC9C5A4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42" y="1854846"/>
            <a:ext cx="1029929" cy="102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DABE95-34D8-C5E6-093B-4B5748F73E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4271" y="1729896"/>
            <a:ext cx="1691148" cy="951271"/>
          </a:xfrm>
          <a:prstGeom prst="rect">
            <a:avLst/>
          </a:prstGeom>
        </p:spPr>
      </p:pic>
      <p:pic>
        <p:nvPicPr>
          <p:cNvPr id="3080" name="Picture 8" descr="Datos Curiosos de los perros de raza pequeña - NUPEC">
            <a:extLst>
              <a:ext uri="{FF2B5EF4-FFF2-40B4-BE49-F238E27FC236}">
                <a16:creationId xmlns:a16="http://schemas.microsoft.com/office/drawing/2014/main" id="{B75D9B71-98DB-3716-5BA2-A6BB616E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23" y="2737139"/>
            <a:ext cx="1129224" cy="75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23ABB3-2327-852E-5042-50E2F521D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95" y="3091063"/>
            <a:ext cx="909728" cy="909728"/>
          </a:xfrm>
          <a:prstGeom prst="rect">
            <a:avLst/>
          </a:prstGeom>
        </p:spPr>
      </p:pic>
      <p:pic>
        <p:nvPicPr>
          <p:cNvPr id="3084" name="Picture 12" descr="189.300+ Gatitos Negros Fotografías de stock, fotos e imágenes libres de  derechos - iStock">
            <a:extLst>
              <a:ext uri="{FF2B5EF4-FFF2-40B4-BE49-F238E27FC236}">
                <a16:creationId xmlns:a16="http://schemas.microsoft.com/office/drawing/2014/main" id="{2129C671-C5DA-3A5D-D6AB-DE116B97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55" y="3854084"/>
            <a:ext cx="909729" cy="98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vistoso calicó gato soportes en un blanco antecedentes 58033022 PNG">
            <a:extLst>
              <a:ext uri="{FF2B5EF4-FFF2-40B4-BE49-F238E27FC236}">
                <a16:creationId xmlns:a16="http://schemas.microsoft.com/office/drawing/2014/main" id="{7BDF016F-85CE-4924-3551-25DA766D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41" y="3556841"/>
            <a:ext cx="1647377" cy="9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A410E0C-3918-7F62-460E-C6CEECDBD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9359" y="1528871"/>
            <a:ext cx="858370" cy="1598261"/>
          </a:xfrm>
          <a:prstGeom prst="rect">
            <a:avLst/>
          </a:prstGeom>
        </p:spPr>
      </p:pic>
      <p:pic>
        <p:nvPicPr>
          <p:cNvPr id="3092" name="Picture 20" descr="Bob | UIP Veacine Estrenos">
            <a:extLst>
              <a:ext uri="{FF2B5EF4-FFF2-40B4-BE49-F238E27FC236}">
                <a16:creationId xmlns:a16="http://schemas.microsoft.com/office/drawing/2014/main" id="{A2F12998-4947-0706-87F8-CE743581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553" y="3052064"/>
            <a:ext cx="1327779" cy="189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B2C3E5C7-6F0E-AE76-09B4-EF519C94BBAB}"/>
              </a:ext>
            </a:extLst>
          </p:cNvPr>
          <p:cNvCxnSpPr/>
          <p:nvPr/>
        </p:nvCxnSpPr>
        <p:spPr>
          <a:xfrm>
            <a:off x="1399259" y="3545927"/>
            <a:ext cx="7626294" cy="308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B5DFCA7-6352-920B-9CBA-A59FDF323806}"/>
              </a:ext>
            </a:extLst>
          </p:cNvPr>
          <p:cNvCxnSpPr>
            <a:cxnSpLocks/>
          </p:cNvCxnSpPr>
          <p:nvPr/>
        </p:nvCxnSpPr>
        <p:spPr>
          <a:xfrm flipV="1">
            <a:off x="2625213" y="4151327"/>
            <a:ext cx="6379855" cy="354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4744B84-935E-5136-694C-945864801082}"/>
              </a:ext>
            </a:extLst>
          </p:cNvPr>
          <p:cNvCxnSpPr>
            <a:cxnSpLocks/>
            <a:endCxn id="3092" idx="1"/>
          </p:cNvCxnSpPr>
          <p:nvPr/>
        </p:nvCxnSpPr>
        <p:spPr>
          <a:xfrm flipV="1">
            <a:off x="3706761" y="4000791"/>
            <a:ext cx="5318792" cy="19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E8F37-3F35-0FAE-F2AA-14D3CF444C2D}"/>
              </a:ext>
            </a:extLst>
          </p:cNvPr>
          <p:cNvCxnSpPr>
            <a:cxnSpLocks/>
          </p:cNvCxnSpPr>
          <p:nvPr/>
        </p:nvCxnSpPr>
        <p:spPr>
          <a:xfrm flipV="1">
            <a:off x="3421626" y="2203957"/>
            <a:ext cx="5640159" cy="951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B8A26F7-FC81-C6D0-8D1C-36934293DDC1}"/>
              </a:ext>
            </a:extLst>
          </p:cNvPr>
          <p:cNvCxnSpPr>
            <a:cxnSpLocks/>
            <a:stCxn id="3080" idx="3"/>
          </p:cNvCxnSpPr>
          <p:nvPr/>
        </p:nvCxnSpPr>
        <p:spPr>
          <a:xfrm flipV="1">
            <a:off x="2983347" y="2464204"/>
            <a:ext cx="6000409" cy="6493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4C87015-1817-FD93-9203-4AC40C77970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890355" y="2328002"/>
            <a:ext cx="7349004" cy="27240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9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C6B6E-94D2-935C-C31A-28439A94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3100013" cy="969264"/>
          </a:xfrm>
        </p:spPr>
        <p:txBody>
          <a:bodyPr/>
          <a:lstStyle/>
          <a:p>
            <a:r>
              <a:rPr lang="es-CO" dirty="0"/>
              <a:t>Tipos de tablas</a:t>
            </a:r>
          </a:p>
        </p:txBody>
      </p:sp>
      <p:pic>
        <p:nvPicPr>
          <p:cNvPr id="5" name="Marcador de contenido 4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9FA9032E-ED7D-B844-1A7C-77043198D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7452" y="231058"/>
            <a:ext cx="6626942" cy="6626942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E665C9B-B990-B344-F534-221C388626F4}"/>
              </a:ext>
            </a:extLst>
          </p:cNvPr>
          <p:cNvSpPr txBox="1">
            <a:spLocks/>
          </p:cNvSpPr>
          <p:nvPr/>
        </p:nvSpPr>
        <p:spPr>
          <a:xfrm>
            <a:off x="233568" y="1542333"/>
            <a:ext cx="5211762" cy="49006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/>
              <a:t>FACT TABLE</a:t>
            </a:r>
          </a:p>
          <a:p>
            <a:pPr lvl="1"/>
            <a:r>
              <a:rPr lang="es-CO" b="1" dirty="0"/>
              <a:t>Propósito:</a:t>
            </a:r>
            <a:r>
              <a:rPr lang="es-CO" dirty="0"/>
              <a:t> Registrar hechos</a:t>
            </a:r>
            <a:endParaRPr lang="es-CO" b="1" dirty="0"/>
          </a:p>
          <a:p>
            <a:pPr lvl="1"/>
            <a:r>
              <a:rPr lang="es-CO" b="1" dirty="0"/>
              <a:t>Rol en modelo: </a:t>
            </a:r>
            <a:r>
              <a:rPr lang="es-CO" dirty="0"/>
              <a:t>El centro del modelo. Contiene métricas y </a:t>
            </a:r>
            <a:r>
              <a:rPr lang="es-CO" b="1" dirty="0"/>
              <a:t>referencias a otras tablas</a:t>
            </a:r>
          </a:p>
          <a:p>
            <a:pPr lvl="1"/>
            <a:r>
              <a:rPr lang="es-CO" b="1" dirty="0"/>
              <a:t>Contenido: </a:t>
            </a:r>
            <a:r>
              <a:rPr lang="es-CO" dirty="0"/>
              <a:t>Métricas numéricas y </a:t>
            </a:r>
            <a:r>
              <a:rPr lang="es-CO" dirty="0" err="1"/>
              <a:t>IDs</a:t>
            </a:r>
            <a:endParaRPr lang="es-CO" b="1" dirty="0"/>
          </a:p>
          <a:p>
            <a:pPr lvl="1"/>
            <a:r>
              <a:rPr lang="es-CO" b="1" dirty="0"/>
              <a:t>Granularidad: </a:t>
            </a:r>
            <a:r>
              <a:rPr lang="es-CO" dirty="0"/>
              <a:t>Definida y estricta (nivel de hecho: por venta, por </a:t>
            </a:r>
            <a:r>
              <a:rPr lang="es-CO" dirty="0" err="1"/>
              <a:t>click</a:t>
            </a:r>
            <a:r>
              <a:rPr lang="es-CO" dirty="0"/>
              <a:t>, por día, …)</a:t>
            </a:r>
          </a:p>
          <a:p>
            <a:pPr lvl="1"/>
            <a:r>
              <a:rPr lang="es-CO" b="1" dirty="0"/>
              <a:t>Uso en análisis: </a:t>
            </a:r>
            <a:r>
              <a:rPr lang="es-CO" dirty="0"/>
              <a:t>Base para cálculos y agregaciones</a:t>
            </a:r>
          </a:p>
          <a:p>
            <a:r>
              <a:rPr lang="es-CO" b="1" dirty="0"/>
              <a:t>DIM TABLE</a:t>
            </a:r>
          </a:p>
          <a:p>
            <a:pPr lvl="1"/>
            <a:r>
              <a:rPr lang="es-CO" b="1" dirty="0"/>
              <a:t>Propósito:</a:t>
            </a:r>
            <a:r>
              <a:rPr lang="es-CO" dirty="0"/>
              <a:t> Brinda contexto a los datos</a:t>
            </a:r>
            <a:endParaRPr lang="es-CO" b="1" dirty="0"/>
          </a:p>
          <a:p>
            <a:pPr lvl="1"/>
            <a:r>
              <a:rPr lang="es-CO" b="1" dirty="0"/>
              <a:t>Rol en modelo: </a:t>
            </a:r>
            <a:r>
              <a:rPr lang="es-CO" dirty="0"/>
              <a:t>Tablas descriptivas</a:t>
            </a:r>
          </a:p>
          <a:p>
            <a:pPr lvl="1"/>
            <a:r>
              <a:rPr lang="es-CO" b="1" dirty="0"/>
              <a:t>Contenido: </a:t>
            </a:r>
            <a:r>
              <a:rPr lang="en-US" dirty="0" err="1"/>
              <a:t>Representan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, </a:t>
            </a:r>
            <a:r>
              <a:rPr lang="en-US" dirty="0" err="1"/>
              <a:t>quién</a:t>
            </a:r>
            <a:r>
              <a:rPr lang="en-US" dirty="0"/>
              <a:t>, </a:t>
            </a:r>
            <a:r>
              <a:rPr lang="en-US" dirty="0" err="1"/>
              <a:t>cómo</a:t>
            </a:r>
            <a:r>
              <a:rPr lang="en-US" dirty="0"/>
              <a:t>, </a:t>
            </a:r>
            <a:r>
              <a:rPr lang="en-US" dirty="0" err="1"/>
              <a:t>dónde</a:t>
            </a:r>
            <a:r>
              <a:rPr lang="en-US" dirty="0"/>
              <a:t>, </a:t>
            </a:r>
            <a:r>
              <a:rPr lang="en-US" dirty="0" err="1"/>
              <a:t>cuándo</a:t>
            </a:r>
            <a:r>
              <a:rPr lang="en-US" dirty="0"/>
              <a:t> y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.</a:t>
            </a:r>
          </a:p>
          <a:p>
            <a:pPr lvl="1"/>
            <a:r>
              <a:rPr lang="es-CO" b="1" dirty="0"/>
              <a:t>Granularidad: </a:t>
            </a:r>
            <a:r>
              <a:rPr lang="es-CO" dirty="0"/>
              <a:t>No necesariamente tiene granularidad definida</a:t>
            </a:r>
          </a:p>
          <a:p>
            <a:pPr lvl="1"/>
            <a:r>
              <a:rPr lang="es-CO" b="1" dirty="0"/>
              <a:t>Uso en análisis: </a:t>
            </a:r>
            <a:r>
              <a:rPr lang="es-CO" dirty="0"/>
              <a:t>Depende del contexto</a:t>
            </a:r>
            <a:endParaRPr lang="es-CO" b="1" dirty="0"/>
          </a:p>
          <a:p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09997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F7529C-379F-7478-DBA9-9CA26433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tablas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F598D7-74BF-1DA5-13C0-2A1CD69DD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Fact</a:t>
            </a:r>
            <a:r>
              <a:rPr lang="es-CO" dirty="0"/>
              <a:t> Table / tabla de hechos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0AE3C3F-80AA-2CD5-91E7-9D7BED47E8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CO" b="1" dirty="0"/>
              <a:t>Propósito:</a:t>
            </a:r>
            <a:r>
              <a:rPr lang="es-CO" dirty="0"/>
              <a:t> Registrar hechos (ventas, </a:t>
            </a:r>
            <a:r>
              <a:rPr lang="es-CO" dirty="0" err="1"/>
              <a:t>clicks</a:t>
            </a:r>
            <a:r>
              <a:rPr lang="es-CO" dirty="0"/>
              <a:t>, transacciones)</a:t>
            </a:r>
            <a:endParaRPr lang="es-CO" b="1" dirty="0"/>
          </a:p>
          <a:p>
            <a:r>
              <a:rPr lang="es-CO" b="1" dirty="0"/>
              <a:t>Rol en modelo: </a:t>
            </a:r>
            <a:r>
              <a:rPr lang="es-CO" dirty="0"/>
              <a:t>El centro del modelo. Contiene métricas y </a:t>
            </a:r>
            <a:r>
              <a:rPr lang="es-CO" b="1" dirty="0"/>
              <a:t>referencias a otras tablas</a:t>
            </a:r>
          </a:p>
          <a:p>
            <a:r>
              <a:rPr lang="es-CO" b="1" dirty="0"/>
              <a:t>Contenido: </a:t>
            </a:r>
            <a:r>
              <a:rPr lang="es-CO" dirty="0"/>
              <a:t>Métricas numéricas y </a:t>
            </a:r>
            <a:r>
              <a:rPr lang="es-CO" dirty="0" err="1"/>
              <a:t>IDs</a:t>
            </a:r>
            <a:endParaRPr lang="es-CO" b="1" dirty="0"/>
          </a:p>
          <a:p>
            <a:r>
              <a:rPr lang="es-CO" b="1" dirty="0"/>
              <a:t>Granularidad: </a:t>
            </a:r>
            <a:r>
              <a:rPr lang="es-CO" dirty="0"/>
              <a:t>Definida y estricta (nivel de hecho: por venta, por </a:t>
            </a:r>
            <a:r>
              <a:rPr lang="es-CO" dirty="0" err="1"/>
              <a:t>click</a:t>
            </a:r>
            <a:r>
              <a:rPr lang="es-CO" dirty="0"/>
              <a:t>, por día, …)</a:t>
            </a:r>
          </a:p>
          <a:p>
            <a:r>
              <a:rPr lang="es-CO" b="1" dirty="0"/>
              <a:t>Uso en análisis: </a:t>
            </a:r>
            <a:r>
              <a:rPr lang="es-CO" dirty="0"/>
              <a:t>Base para cálculos y agregaciones</a:t>
            </a:r>
            <a:endParaRPr lang="es-CO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EB145C4-B8DC-9600-9CB8-4FF60AD1D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 err="1"/>
              <a:t>Dim</a:t>
            </a:r>
            <a:r>
              <a:rPr lang="es-CO" dirty="0"/>
              <a:t> Table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D39202B-962C-B3C7-1FA7-7FC542D31C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b="1" dirty="0"/>
              <a:t>Propósito:</a:t>
            </a:r>
            <a:r>
              <a:rPr lang="es-CO" dirty="0"/>
              <a:t> Cualquier tabla con datos que brinda contexto a los datos</a:t>
            </a:r>
            <a:endParaRPr lang="es-CO" b="1" dirty="0"/>
          </a:p>
          <a:p>
            <a:r>
              <a:rPr lang="es-CO" b="1" dirty="0"/>
              <a:t>Rol en modelo: </a:t>
            </a:r>
            <a:r>
              <a:rPr lang="es-CO" dirty="0"/>
              <a:t>Tablas descriptivas</a:t>
            </a:r>
          </a:p>
          <a:p>
            <a:r>
              <a:rPr lang="es-CO" b="1" dirty="0"/>
              <a:t>Contenido: </a:t>
            </a:r>
            <a:r>
              <a:rPr lang="es-CO" dirty="0"/>
              <a:t>Datos crudos, transformados, agregados, etc.</a:t>
            </a:r>
            <a:endParaRPr lang="es-CO" b="1" dirty="0"/>
          </a:p>
          <a:p>
            <a:r>
              <a:rPr lang="es-CO" b="1" dirty="0"/>
              <a:t>Granularidad: </a:t>
            </a:r>
            <a:r>
              <a:rPr lang="es-CO" dirty="0"/>
              <a:t>No necesariamente tiene granularidad definida</a:t>
            </a:r>
          </a:p>
          <a:p>
            <a:r>
              <a:rPr lang="es-CO" b="1" dirty="0"/>
              <a:t>Uso en análisis: </a:t>
            </a:r>
            <a:r>
              <a:rPr lang="es-CO" dirty="0"/>
              <a:t>Depende del contexto</a:t>
            </a:r>
            <a:endParaRPr lang="es-CO" b="1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98992553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2322</Words>
  <Application>Microsoft Office PowerPoint</Application>
  <PresentationFormat>Panorámica</PresentationFormat>
  <Paragraphs>635</Paragraphs>
  <Slides>25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Aptos</vt:lpstr>
      <vt:lpstr>Arial</vt:lpstr>
      <vt:lpstr>Consolas</vt:lpstr>
      <vt:lpstr>Neue Haas Grotesk Text Pro</vt:lpstr>
      <vt:lpstr>Dune</vt:lpstr>
      <vt:lpstr>SQL</vt:lpstr>
      <vt:lpstr>Entregables de la primera semana</vt:lpstr>
      <vt:lpstr>Entregables de Segunda semana (Noteobook terminado y…)</vt:lpstr>
      <vt:lpstr>Modelo de datos</vt:lpstr>
      <vt:lpstr>1 fila = 1</vt:lpstr>
      <vt:lpstr>Tablas del día</vt:lpstr>
      <vt:lpstr>JOIN correcto = many-to-one</vt:lpstr>
      <vt:lpstr>Tipos de tablas</vt:lpstr>
      <vt:lpstr>Tipos de tablas</vt:lpstr>
      <vt:lpstr>JOIN (INNER)</vt:lpstr>
      <vt:lpstr>JOIN malo = explosión de filas</vt:lpstr>
      <vt:lpstr>Detectar el daño con conteos</vt:lpstr>
      <vt:lpstr>¿Cómo lo arreglo?</vt:lpstr>
      <vt:lpstr>CTE</vt:lpstr>
      <vt:lpstr>LEFT JOIN = conservar la fact, mostrar los faltantes</vt:lpstr>
      <vt:lpstr>Ejemplo LEFT JOIN</vt:lpstr>
      <vt:lpstr>Ejemplo LEFT JOIN</vt:lpstr>
      <vt:lpstr>CTE = crear una tabla lógica temporal</vt:lpstr>
      <vt:lpstr>Window functions = analizar sin agrupar</vt:lpstr>
      <vt:lpstr>¿Qué es una Window Function?</vt:lpstr>
      <vt:lpstr>Reto: CTE + Window function</vt:lpstr>
      <vt:lpstr>Nueva tabla de Héroes</vt:lpstr>
      <vt:lpstr>Presentación de PowerPoint</vt:lpstr>
      <vt:lpstr>Errores típicos</vt:lpstr>
      <vt:lpstr>Entregables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	 Echeverri Arteaga</dc:creator>
  <cp:lastModifiedBy>Santiago	 Echeverri Arteaga</cp:lastModifiedBy>
  <cp:revision>14</cp:revision>
  <dcterms:created xsi:type="dcterms:W3CDTF">2025-12-26T15:49:03Z</dcterms:created>
  <dcterms:modified xsi:type="dcterms:W3CDTF">2026-02-15T15:49:56Z</dcterms:modified>
</cp:coreProperties>
</file>